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0" r:id="rId2"/>
  </p:sldMasterIdLst>
  <p:notesMasterIdLst>
    <p:notesMasterId r:id="rId18"/>
  </p:notesMasterIdLst>
  <p:handoutMasterIdLst>
    <p:handoutMasterId r:id="rId19"/>
  </p:handoutMasterIdLst>
  <p:sldIdLst>
    <p:sldId id="355" r:id="rId3"/>
    <p:sldId id="356" r:id="rId4"/>
    <p:sldId id="414" r:id="rId5"/>
    <p:sldId id="415" r:id="rId6"/>
    <p:sldId id="437" r:id="rId7"/>
    <p:sldId id="438" r:id="rId8"/>
    <p:sldId id="416" r:id="rId9"/>
    <p:sldId id="417" r:id="rId10"/>
    <p:sldId id="418" r:id="rId11"/>
    <p:sldId id="419" r:id="rId12"/>
    <p:sldId id="420" r:id="rId13"/>
    <p:sldId id="421" r:id="rId14"/>
    <p:sldId id="422" r:id="rId15"/>
    <p:sldId id="423" r:id="rId16"/>
    <p:sldId id="327" r:id="rId17"/>
  </p:sldIdLst>
  <p:sldSz cx="10693400" cy="7561263"/>
  <p:notesSz cx="6858000" cy="9144000"/>
  <p:defaultTextStyle>
    <a:defPPr>
      <a:defRPr lang="zh-TW"/>
    </a:defPPr>
    <a:lvl1pPr marL="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7845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569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93535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9138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9225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8707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84916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82761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403329"/>
    <a:srgbClr val="F19F13"/>
    <a:srgbClr val="EC6C0F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17" autoAdjust="0"/>
    <p:restoredTop sz="94567" autoAdjust="0"/>
  </p:normalViewPr>
  <p:slideViewPr>
    <p:cSldViewPr>
      <p:cViewPr varScale="1">
        <p:scale>
          <a:sx n="59" d="100"/>
          <a:sy n="59" d="100"/>
        </p:scale>
        <p:origin x="1088" y="44"/>
      </p:cViewPr>
      <p:guideLst>
        <p:guide orient="horz" pos="2382"/>
        <p:guide pos="3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-3852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088C36-923E-4E25-B015-41779B9EDF47}" type="datetimeFigureOut">
              <a:rPr lang="zh-TW" altLang="en-US" smtClean="0"/>
              <a:pPr/>
              <a:t>2021/8/9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341D05-3634-4B27-9F98-33B310C82EF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93525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D56653-4404-4DB4-9D94-33DEB1ED17C3}" type="datetimeFigureOut">
              <a:rPr lang="zh-TW" altLang="en-US" smtClean="0"/>
              <a:pPr/>
              <a:t>2021/8/9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E3F173-67C7-497F-B8A1-2465BE3E8C8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9409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B648A7-99E8-4CEA-8D90-AD1F651C087D}" type="slidenum">
              <a:rPr lang="zh-TW" altLang="en-US" smtClean="0"/>
              <a:pPr/>
              <a:t>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091512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004888" y="685800"/>
            <a:ext cx="4848225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8A4F26-4754-4CFA-8A87-708742675E42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27364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818229" y="2268463"/>
            <a:ext cx="7929071" cy="1620771"/>
          </a:xfrm>
        </p:spPr>
        <p:txBody>
          <a:bodyPr/>
          <a:lstStyle>
            <a:lvl1pPr algn="l">
              <a:defRPr>
                <a:solidFill>
                  <a:srgbClr val="403329"/>
                </a:solidFill>
                <a:latin typeface="Garamond" pitchFamily="18" charset="0"/>
                <a:ea typeface="華康新特明體(P)" pitchFamily="18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818229" y="4068663"/>
            <a:ext cx="6623010" cy="720051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  <a:latin typeface="Garamond" pitchFamily="18" charset="0"/>
                <a:ea typeface="華康新特明體(P)" pitchFamily="18" charset="-120"/>
              </a:defRPr>
            </a:lvl1pPr>
            <a:lvl2pPr marL="497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5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3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1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9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7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4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827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/>
              <a:t>按一下以編輯母片副標題樣式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11"/>
          </p:nvPr>
        </p:nvSpPr>
        <p:spPr>
          <a:xfrm>
            <a:off x="7547645" y="6886575"/>
            <a:ext cx="2952328" cy="432048"/>
          </a:xfrm>
        </p:spPr>
        <p:txBody>
          <a:bodyPr>
            <a:normAutofit/>
          </a:bodyPr>
          <a:lstStyle>
            <a:lvl1pPr algn="r">
              <a:buNone/>
              <a:defRPr sz="1790">
                <a:latin typeface="微軟正黑體" pitchFamily="34" charset="-120"/>
                <a:ea typeface="微軟正黑體" pitchFamily="34" charset="-120"/>
              </a:defRPr>
            </a:lvl1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1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398774" y="302803"/>
            <a:ext cx="2606517" cy="6451578"/>
          </a:xfrm>
        </p:spPr>
        <p:txBody>
          <a:bodyPr vert="eaVert"/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579226" y="302803"/>
            <a:ext cx="7641326" cy="645157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C89CD-3961-442C-B398-9E85DEAD8A7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122564" y="4068000"/>
            <a:ext cx="4320480" cy="432048"/>
          </a:xfrm>
        </p:spPr>
        <p:txBody>
          <a:bodyPr>
            <a:noAutofit/>
          </a:bodyPr>
          <a:lstStyle>
            <a:lvl1pPr algn="l">
              <a:defRPr sz="2530">
                <a:solidFill>
                  <a:srgbClr val="333333"/>
                </a:solidFill>
                <a:latin typeface="Calibri" pitchFamily="34" charset="0"/>
                <a:ea typeface="微軟正黑體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8" name="文字版面配置區 7"/>
          <p:cNvSpPr>
            <a:spLocks noGrp="1"/>
          </p:cNvSpPr>
          <p:nvPr>
            <p:ph type="body" sz="quarter" idx="13"/>
          </p:nvPr>
        </p:nvSpPr>
        <p:spPr>
          <a:xfrm>
            <a:off x="4410596" y="4680000"/>
            <a:ext cx="4104456" cy="431303"/>
          </a:xfrm>
        </p:spPr>
        <p:txBody>
          <a:bodyPr>
            <a:normAutofit/>
          </a:bodyPr>
          <a:lstStyle>
            <a:lvl1pPr algn="l" defTabSz="995690" rtl="0" eaLnBrk="1" latinLnBrk="0" hangingPunct="1">
              <a:spcBef>
                <a:spcPct val="0"/>
              </a:spcBef>
              <a:buNone/>
              <a:defRPr lang="zh-TW" altLang="en-US" sz="2530" kern="1200" dirty="0" smtClean="0">
                <a:solidFill>
                  <a:srgbClr val="333333"/>
                </a:solidFill>
                <a:latin typeface="Calibri" pitchFamily="34" charset="0"/>
                <a:ea typeface="微軟正黑體" pitchFamily="34" charset="-120"/>
                <a:cs typeface="+mj-cs"/>
              </a:defRPr>
            </a:lvl1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14"/>
          </p:nvPr>
        </p:nvSpPr>
        <p:spPr>
          <a:xfrm>
            <a:off x="3257773" y="3384000"/>
            <a:ext cx="4249167" cy="503460"/>
          </a:xfrm>
        </p:spPr>
        <p:txBody>
          <a:bodyPr>
            <a:normAutofit/>
          </a:bodyPr>
          <a:lstStyle>
            <a:lvl1pPr>
              <a:buNone/>
              <a:defRPr sz="2530" b="1">
                <a:solidFill>
                  <a:srgbClr val="333333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封面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466380" y="2348894"/>
            <a:ext cx="7929071" cy="1620771"/>
          </a:xfrm>
        </p:spPr>
        <p:txBody>
          <a:bodyPr/>
          <a:lstStyle>
            <a:lvl1pPr>
              <a:defRPr>
                <a:solidFill>
                  <a:srgbClr val="403329"/>
                </a:solidFill>
                <a:latin typeface="Garamond" pitchFamily="18" charset="0"/>
                <a:ea typeface="華康新特明體(P)" pitchFamily="18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612122" y="4068663"/>
            <a:ext cx="6623010" cy="72005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Garamond" pitchFamily="18" charset="0"/>
                <a:ea typeface="華康新特明體(P)" pitchFamily="18" charset="-120"/>
              </a:defRPr>
            </a:lvl1pPr>
            <a:lvl2pPr marL="497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5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3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1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9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7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4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827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/>
              <a:t>按一下以編輯母片副標題樣式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aramond" pitchFamily="18" charset="0"/>
                <a:ea typeface="華康新特明體(P)" pitchFamily="18" charset="-120"/>
              </a:defRPr>
            </a:lvl1pPr>
          </a:lstStyle>
          <a:p>
            <a:fld id="{274C89CD-3961-442C-B398-9E85DEAD8A7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區段標題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313" y="2484487"/>
            <a:ext cx="9089390" cy="1501751"/>
          </a:xfrm>
        </p:spPr>
        <p:txBody>
          <a:bodyPr anchor="ctr">
            <a:noAutofit/>
          </a:bodyPr>
          <a:lstStyle>
            <a:lvl1pPr algn="ctr">
              <a:defRPr sz="7480" b="0" cap="all">
                <a:solidFill>
                  <a:srgbClr val="403329"/>
                </a:solidFill>
                <a:effectLst>
                  <a:outerShdw blurRad="12700" dist="12700" dir="54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65822" y="4572719"/>
            <a:ext cx="9089390" cy="647853"/>
          </a:xfrm>
        </p:spPr>
        <p:txBody>
          <a:bodyPr anchor="ctr"/>
          <a:lstStyle>
            <a:lvl1pPr marL="0" indent="0" algn="ct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784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569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935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913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892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870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849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8276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274C89CD-3961-442C-B398-9E85DEAD8A78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13"/>
          </p:nvPr>
        </p:nvSpPr>
        <p:spPr>
          <a:xfrm>
            <a:off x="6786860" y="108223"/>
            <a:ext cx="3744416" cy="359990"/>
          </a:xfrm>
        </p:spPr>
        <p:txBody>
          <a:bodyPr anchor="ctr">
            <a:normAutofit/>
          </a:bodyPr>
          <a:lstStyle>
            <a:lvl1pPr algn="ctr">
              <a:buNone/>
              <a:defRPr sz="2000">
                <a:solidFill>
                  <a:srgbClr val="403329"/>
                </a:solidFill>
              </a:defRPr>
            </a:lvl1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86000" y="108000"/>
            <a:ext cx="3744000" cy="360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403329"/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4670" y="828303"/>
            <a:ext cx="9624060" cy="5926077"/>
          </a:xfrm>
        </p:spPr>
        <p:txBody>
          <a:bodyPr/>
          <a:lstStyle>
            <a:lvl1pPr>
              <a:buClr>
                <a:srgbClr val="EC6C0F"/>
              </a:buClr>
              <a:defRPr/>
            </a:lvl1pPr>
            <a:lvl2pPr>
              <a:buClr>
                <a:srgbClr val="EC6C0F"/>
              </a:buClr>
              <a:defRPr/>
            </a:lvl2pPr>
            <a:lvl3pPr>
              <a:buClr>
                <a:srgbClr val="EC6C0F"/>
              </a:buClr>
              <a:defRPr/>
            </a:lvl3pPr>
            <a:lvl4pPr>
              <a:buClr>
                <a:srgbClr val="EC6C0F"/>
              </a:buClr>
              <a:defRPr/>
            </a:lvl4pPr>
            <a:lvl5pPr>
              <a:buClr>
                <a:srgbClr val="EC6C0F"/>
              </a:buClr>
              <a:defRPr/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74C89CD-3961-442C-B398-9E85DEAD8A78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大標題及物件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74C89CD-3961-442C-B398-9E85DEAD8A78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7" name="內容版面配置區 6"/>
          <p:cNvSpPr>
            <a:spLocks noGrp="1"/>
          </p:cNvSpPr>
          <p:nvPr>
            <p:ph sz="quarter" idx="13"/>
          </p:nvPr>
        </p:nvSpPr>
        <p:spPr>
          <a:xfrm>
            <a:off x="522164" y="1763713"/>
            <a:ext cx="9649072" cy="4969246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兩項物件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600" b="0"/>
            </a:lvl1pPr>
            <a:lvl2pPr marL="497845" indent="0">
              <a:buNone/>
              <a:defRPr sz="2200" b="1"/>
            </a:lvl2pPr>
            <a:lvl3pPr marL="995690" indent="0">
              <a:buNone/>
              <a:defRPr sz="2000" b="1"/>
            </a:lvl3pPr>
            <a:lvl4pPr marL="1493535" indent="0">
              <a:buNone/>
              <a:defRPr sz="1700" b="1"/>
            </a:lvl4pPr>
            <a:lvl5pPr marL="1991380" indent="0">
              <a:buNone/>
              <a:defRPr sz="1700" b="1"/>
            </a:lvl5pPr>
            <a:lvl6pPr marL="2489225" indent="0">
              <a:buNone/>
              <a:defRPr sz="1700" b="1"/>
            </a:lvl6pPr>
            <a:lvl7pPr marL="2987070" indent="0">
              <a:buNone/>
              <a:defRPr sz="1700" b="1"/>
            </a:lvl7pPr>
            <a:lvl8pPr marL="3484916" indent="0">
              <a:buNone/>
              <a:defRPr sz="1700" b="1"/>
            </a:lvl8pPr>
            <a:lvl9pPr marL="3982761" indent="0">
              <a:buNone/>
              <a:defRPr sz="1700" b="1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2" cy="705367"/>
          </a:xfrm>
        </p:spPr>
        <p:txBody>
          <a:bodyPr anchor="b"/>
          <a:lstStyle>
            <a:lvl1pPr marL="0" indent="0">
              <a:buNone/>
              <a:defRPr sz="2600" b="0"/>
            </a:lvl1pPr>
            <a:lvl2pPr marL="497845" indent="0">
              <a:buNone/>
              <a:defRPr sz="2200" b="1"/>
            </a:lvl2pPr>
            <a:lvl3pPr marL="995690" indent="0">
              <a:buNone/>
              <a:defRPr sz="2000" b="1"/>
            </a:lvl3pPr>
            <a:lvl4pPr marL="1493535" indent="0">
              <a:buNone/>
              <a:defRPr sz="1700" b="1"/>
            </a:lvl4pPr>
            <a:lvl5pPr marL="1991380" indent="0">
              <a:buNone/>
              <a:defRPr sz="1700" b="1"/>
            </a:lvl5pPr>
            <a:lvl6pPr marL="2489225" indent="0">
              <a:buNone/>
              <a:defRPr sz="1700" b="1"/>
            </a:lvl6pPr>
            <a:lvl7pPr marL="2987070" indent="0">
              <a:buNone/>
              <a:defRPr sz="1700" b="1"/>
            </a:lvl7pPr>
            <a:lvl8pPr marL="3484916" indent="0">
              <a:buNone/>
              <a:defRPr sz="1700" b="1"/>
            </a:lvl8pPr>
            <a:lvl9pPr marL="3982761" indent="0">
              <a:buNone/>
              <a:defRPr sz="1700" b="1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2" cy="435647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74C89CD-3961-442C-B398-9E85DEAD8A78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274C89CD-3961-442C-B398-9E85DEAD8A78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4670" y="301050"/>
            <a:ext cx="3518055" cy="1281214"/>
          </a:xfrm>
        </p:spPr>
        <p:txBody>
          <a:bodyPr anchor="b"/>
          <a:lstStyle>
            <a:lvl1pPr algn="l">
              <a:defRPr sz="2200" b="0"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180823" y="301052"/>
            <a:ext cx="5977907" cy="6453328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34670" y="1582266"/>
            <a:ext cx="3518055" cy="5172114"/>
          </a:xfrm>
        </p:spPr>
        <p:txBody>
          <a:bodyPr/>
          <a:lstStyle>
            <a:lvl1pPr marL="0" indent="0">
              <a:buNone/>
              <a:defRPr sz="1500"/>
            </a:lvl1pPr>
            <a:lvl2pPr marL="497845" indent="0">
              <a:buNone/>
              <a:defRPr sz="1300"/>
            </a:lvl2pPr>
            <a:lvl3pPr marL="995690" indent="0">
              <a:buNone/>
              <a:defRPr sz="1100"/>
            </a:lvl3pPr>
            <a:lvl4pPr marL="1493535" indent="0">
              <a:buNone/>
              <a:defRPr sz="1000"/>
            </a:lvl4pPr>
            <a:lvl5pPr marL="1991380" indent="0">
              <a:buNone/>
              <a:defRPr sz="1000"/>
            </a:lvl5pPr>
            <a:lvl6pPr marL="2489225" indent="0">
              <a:buNone/>
              <a:defRPr sz="1000"/>
            </a:lvl6pPr>
            <a:lvl7pPr marL="2987070" indent="0">
              <a:buNone/>
              <a:defRPr sz="1000"/>
            </a:lvl7pPr>
            <a:lvl8pPr marL="3484916" indent="0">
              <a:buNone/>
              <a:defRPr sz="1000"/>
            </a:lvl8pPr>
            <a:lvl9pPr marL="3982761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74C89CD-3961-442C-B398-9E85DEAD8A78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200" b="0"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500"/>
            </a:lvl1pPr>
            <a:lvl2pPr marL="497845" indent="0">
              <a:buNone/>
              <a:defRPr sz="3000"/>
            </a:lvl2pPr>
            <a:lvl3pPr marL="995690" indent="0">
              <a:buNone/>
              <a:defRPr sz="2600"/>
            </a:lvl3pPr>
            <a:lvl4pPr marL="1493535" indent="0">
              <a:buNone/>
              <a:defRPr sz="2200"/>
            </a:lvl4pPr>
            <a:lvl5pPr marL="1991380" indent="0">
              <a:buNone/>
              <a:defRPr sz="2200"/>
            </a:lvl5pPr>
            <a:lvl6pPr marL="2489225" indent="0">
              <a:buNone/>
              <a:defRPr sz="2200"/>
            </a:lvl6pPr>
            <a:lvl7pPr marL="2987070" indent="0">
              <a:buNone/>
              <a:defRPr sz="2200"/>
            </a:lvl7pPr>
            <a:lvl8pPr marL="3484916" indent="0">
              <a:buNone/>
              <a:defRPr sz="2200"/>
            </a:lvl8pPr>
            <a:lvl9pPr marL="3982761" indent="0">
              <a:buNone/>
              <a:defRPr sz="22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500"/>
            </a:lvl1pPr>
            <a:lvl2pPr marL="497845" indent="0">
              <a:buNone/>
              <a:defRPr sz="1300"/>
            </a:lvl2pPr>
            <a:lvl3pPr marL="995690" indent="0">
              <a:buNone/>
              <a:defRPr sz="1100"/>
            </a:lvl3pPr>
            <a:lvl4pPr marL="1493535" indent="0">
              <a:buNone/>
              <a:defRPr sz="1000"/>
            </a:lvl4pPr>
            <a:lvl5pPr marL="1991380" indent="0">
              <a:buNone/>
              <a:defRPr sz="1000"/>
            </a:lvl5pPr>
            <a:lvl6pPr marL="2489225" indent="0">
              <a:buNone/>
              <a:defRPr sz="1000"/>
            </a:lvl6pPr>
            <a:lvl7pPr marL="2987070" indent="0">
              <a:buNone/>
              <a:defRPr sz="1000"/>
            </a:lvl7pPr>
            <a:lvl8pPr marL="3484916" indent="0">
              <a:buNone/>
              <a:defRPr sz="1000"/>
            </a:lvl8pPr>
            <a:lvl9pPr marL="3982761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74C89CD-3961-442C-B398-9E85DEAD8A78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區段標題1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313" y="2628503"/>
            <a:ext cx="9089390" cy="1501751"/>
          </a:xfrm>
        </p:spPr>
        <p:txBody>
          <a:bodyPr anchor="ctr">
            <a:noAutofit/>
          </a:bodyPr>
          <a:lstStyle>
            <a:lvl1pPr algn="ctr">
              <a:defRPr sz="7480" b="0" cap="all">
                <a:solidFill>
                  <a:srgbClr val="403329"/>
                </a:solidFill>
                <a:latin typeface="Garamond" pitchFamily="18" charset="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65822" y="4500711"/>
            <a:ext cx="9089390" cy="647853"/>
          </a:xfrm>
        </p:spPr>
        <p:txBody>
          <a:bodyPr anchor="ctr"/>
          <a:lstStyle>
            <a:lvl1pPr marL="0" indent="0" algn="ct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784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569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935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913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892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870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849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8276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274C89CD-3961-442C-B398-9E85DEAD8A78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13"/>
          </p:nvPr>
        </p:nvSpPr>
        <p:spPr>
          <a:xfrm>
            <a:off x="6786860" y="108223"/>
            <a:ext cx="3744416" cy="359990"/>
          </a:xfrm>
        </p:spPr>
        <p:txBody>
          <a:bodyPr anchor="ctr">
            <a:normAutofit/>
          </a:bodyPr>
          <a:lstStyle>
            <a:lvl1pPr algn="ctr">
              <a:buNone/>
              <a:defRPr sz="2000">
                <a:solidFill>
                  <a:srgbClr val="403329"/>
                </a:solidFill>
              </a:defRPr>
            </a:lvl1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74C89CD-3961-442C-B398-9E85DEAD8A78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398774" y="302803"/>
            <a:ext cx="2606517" cy="6451578"/>
          </a:xfrm>
        </p:spPr>
        <p:txBody>
          <a:bodyPr vert="eaVert"/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579226" y="302803"/>
            <a:ext cx="7641326" cy="645157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74C89CD-3961-442C-B398-9E85DEAD8A78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122564" y="4068663"/>
            <a:ext cx="4320480" cy="432048"/>
          </a:xfrm>
        </p:spPr>
        <p:txBody>
          <a:bodyPr>
            <a:noAutofit/>
          </a:bodyPr>
          <a:lstStyle>
            <a:lvl1pPr algn="l">
              <a:defRPr sz="2530">
                <a:solidFill>
                  <a:srgbClr val="333333"/>
                </a:solidFill>
                <a:latin typeface="Calibri" pitchFamily="34" charset="0"/>
                <a:ea typeface="微軟正黑體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8" name="文字版面配置區 7"/>
          <p:cNvSpPr>
            <a:spLocks noGrp="1"/>
          </p:cNvSpPr>
          <p:nvPr>
            <p:ph type="body" sz="quarter" idx="13"/>
          </p:nvPr>
        </p:nvSpPr>
        <p:spPr>
          <a:xfrm>
            <a:off x="4410596" y="4680000"/>
            <a:ext cx="4104456" cy="431303"/>
          </a:xfrm>
        </p:spPr>
        <p:txBody>
          <a:bodyPr>
            <a:normAutofit/>
          </a:bodyPr>
          <a:lstStyle>
            <a:lvl1pPr algn="l" defTabSz="995690" rtl="0" eaLnBrk="1" latinLnBrk="0" hangingPunct="1">
              <a:spcBef>
                <a:spcPct val="0"/>
              </a:spcBef>
              <a:buNone/>
              <a:defRPr lang="zh-TW" altLang="en-US" sz="2530" kern="1200" dirty="0" smtClean="0">
                <a:solidFill>
                  <a:srgbClr val="333333"/>
                </a:solidFill>
                <a:latin typeface="Calibri" pitchFamily="34" charset="0"/>
                <a:ea typeface="微軟正黑體" pitchFamily="34" charset="-120"/>
                <a:cs typeface="+mj-cs"/>
              </a:defRPr>
            </a:lvl1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14"/>
          </p:nvPr>
        </p:nvSpPr>
        <p:spPr>
          <a:xfrm>
            <a:off x="3257773" y="3384000"/>
            <a:ext cx="4249167" cy="503460"/>
          </a:xfrm>
        </p:spPr>
        <p:txBody>
          <a:bodyPr>
            <a:normAutofit/>
          </a:bodyPr>
          <a:lstStyle>
            <a:lvl1pPr>
              <a:buNone/>
              <a:defRPr sz="2530" b="1">
                <a:solidFill>
                  <a:srgbClr val="333333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1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86000" y="108000"/>
            <a:ext cx="3744000" cy="360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403329"/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4670" y="828303"/>
            <a:ext cx="9624060" cy="5926077"/>
          </a:xfrm>
        </p:spPr>
        <p:txBody>
          <a:bodyPr/>
          <a:lstStyle>
            <a:lvl1pPr>
              <a:buClr>
                <a:srgbClr val="EC6C0F"/>
              </a:buClr>
              <a:defRPr/>
            </a:lvl1pPr>
            <a:lvl2pPr>
              <a:buClr>
                <a:srgbClr val="EC6C0F"/>
              </a:buClr>
              <a:defRPr/>
            </a:lvl2pPr>
            <a:lvl3pPr>
              <a:buClr>
                <a:srgbClr val="EC6C0F"/>
              </a:buClr>
              <a:defRPr/>
            </a:lvl3pPr>
            <a:lvl4pPr>
              <a:buClr>
                <a:srgbClr val="EC6C0F"/>
              </a:buClr>
              <a:defRPr/>
            </a:lvl4pPr>
            <a:lvl5pPr>
              <a:buClr>
                <a:srgbClr val="EC6C0F"/>
              </a:buClr>
              <a:defRPr/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274C89CD-3961-442C-B398-9E85DEAD8A78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大標題及物件1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274C89CD-3961-442C-B398-9E85DEAD8A78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7" name="內容版面配置區 6"/>
          <p:cNvSpPr>
            <a:spLocks noGrp="1"/>
          </p:cNvSpPr>
          <p:nvPr>
            <p:ph sz="quarter" idx="13"/>
          </p:nvPr>
        </p:nvSpPr>
        <p:spPr>
          <a:xfrm>
            <a:off x="522164" y="1763713"/>
            <a:ext cx="9649072" cy="4969246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兩項物件1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600" b="0"/>
            </a:lvl1pPr>
            <a:lvl2pPr marL="497845" indent="0">
              <a:buNone/>
              <a:defRPr sz="2200" b="1"/>
            </a:lvl2pPr>
            <a:lvl3pPr marL="995690" indent="0">
              <a:buNone/>
              <a:defRPr sz="2000" b="1"/>
            </a:lvl3pPr>
            <a:lvl4pPr marL="1493535" indent="0">
              <a:buNone/>
              <a:defRPr sz="1700" b="1"/>
            </a:lvl4pPr>
            <a:lvl5pPr marL="1991380" indent="0">
              <a:buNone/>
              <a:defRPr sz="1700" b="1"/>
            </a:lvl5pPr>
            <a:lvl6pPr marL="2489225" indent="0">
              <a:buNone/>
              <a:defRPr sz="1700" b="1"/>
            </a:lvl6pPr>
            <a:lvl7pPr marL="2987070" indent="0">
              <a:buNone/>
              <a:defRPr sz="1700" b="1"/>
            </a:lvl7pPr>
            <a:lvl8pPr marL="3484916" indent="0">
              <a:buNone/>
              <a:defRPr sz="1700" b="1"/>
            </a:lvl8pPr>
            <a:lvl9pPr marL="3982761" indent="0">
              <a:buNone/>
              <a:defRPr sz="1700" b="1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2" cy="705367"/>
          </a:xfrm>
        </p:spPr>
        <p:txBody>
          <a:bodyPr anchor="b"/>
          <a:lstStyle>
            <a:lvl1pPr marL="0" indent="0">
              <a:buNone/>
              <a:defRPr sz="2600" b="0"/>
            </a:lvl1pPr>
            <a:lvl2pPr marL="497845" indent="0">
              <a:buNone/>
              <a:defRPr sz="2200" b="1"/>
            </a:lvl2pPr>
            <a:lvl3pPr marL="995690" indent="0">
              <a:buNone/>
              <a:defRPr sz="2000" b="1"/>
            </a:lvl3pPr>
            <a:lvl4pPr marL="1493535" indent="0">
              <a:buNone/>
              <a:defRPr sz="1700" b="1"/>
            </a:lvl4pPr>
            <a:lvl5pPr marL="1991380" indent="0">
              <a:buNone/>
              <a:defRPr sz="1700" b="1"/>
            </a:lvl5pPr>
            <a:lvl6pPr marL="2489225" indent="0">
              <a:buNone/>
              <a:defRPr sz="1700" b="1"/>
            </a:lvl6pPr>
            <a:lvl7pPr marL="2987070" indent="0">
              <a:buNone/>
              <a:defRPr sz="1700" b="1"/>
            </a:lvl7pPr>
            <a:lvl8pPr marL="3484916" indent="0">
              <a:buNone/>
              <a:defRPr sz="1700" b="1"/>
            </a:lvl8pPr>
            <a:lvl9pPr marL="3982761" indent="0">
              <a:buNone/>
              <a:defRPr sz="1700" b="1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2" cy="435647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274C89CD-3961-442C-B398-9E85DEAD8A78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1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274C89CD-3961-442C-B398-9E85DEAD8A78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1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4670" y="301050"/>
            <a:ext cx="3518055" cy="1281214"/>
          </a:xfrm>
        </p:spPr>
        <p:txBody>
          <a:bodyPr anchor="b"/>
          <a:lstStyle>
            <a:lvl1pPr algn="l">
              <a:defRPr sz="2200" b="0"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180823" y="301052"/>
            <a:ext cx="5977907" cy="6453328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34670" y="1582266"/>
            <a:ext cx="3518055" cy="5172114"/>
          </a:xfrm>
        </p:spPr>
        <p:txBody>
          <a:bodyPr/>
          <a:lstStyle>
            <a:lvl1pPr marL="0" indent="0">
              <a:buNone/>
              <a:defRPr sz="1500"/>
            </a:lvl1pPr>
            <a:lvl2pPr marL="497845" indent="0">
              <a:buNone/>
              <a:defRPr sz="1300"/>
            </a:lvl2pPr>
            <a:lvl3pPr marL="995690" indent="0">
              <a:buNone/>
              <a:defRPr sz="1100"/>
            </a:lvl3pPr>
            <a:lvl4pPr marL="1493535" indent="0">
              <a:buNone/>
              <a:defRPr sz="1000"/>
            </a:lvl4pPr>
            <a:lvl5pPr marL="1991380" indent="0">
              <a:buNone/>
              <a:defRPr sz="1000"/>
            </a:lvl5pPr>
            <a:lvl6pPr marL="2489225" indent="0">
              <a:buNone/>
              <a:defRPr sz="1000"/>
            </a:lvl6pPr>
            <a:lvl7pPr marL="2987070" indent="0">
              <a:buNone/>
              <a:defRPr sz="1000"/>
            </a:lvl7pPr>
            <a:lvl8pPr marL="3484916" indent="0">
              <a:buNone/>
              <a:defRPr sz="1000"/>
            </a:lvl8pPr>
            <a:lvl9pPr marL="3982761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C89CD-3961-442C-B398-9E85DEAD8A7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1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500"/>
            </a:lvl1pPr>
            <a:lvl2pPr marL="497845" indent="0">
              <a:buNone/>
              <a:defRPr sz="3000"/>
            </a:lvl2pPr>
            <a:lvl3pPr marL="995690" indent="0">
              <a:buNone/>
              <a:defRPr sz="2600"/>
            </a:lvl3pPr>
            <a:lvl4pPr marL="1493535" indent="0">
              <a:buNone/>
              <a:defRPr sz="2200"/>
            </a:lvl4pPr>
            <a:lvl5pPr marL="1991380" indent="0">
              <a:buNone/>
              <a:defRPr sz="2200"/>
            </a:lvl5pPr>
            <a:lvl6pPr marL="2489225" indent="0">
              <a:buNone/>
              <a:defRPr sz="2200"/>
            </a:lvl6pPr>
            <a:lvl7pPr marL="2987070" indent="0">
              <a:buNone/>
              <a:defRPr sz="2200"/>
            </a:lvl7pPr>
            <a:lvl8pPr marL="3484916" indent="0">
              <a:buNone/>
              <a:defRPr sz="2200"/>
            </a:lvl8pPr>
            <a:lvl9pPr marL="3982761" indent="0">
              <a:buNone/>
              <a:defRPr sz="22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500"/>
            </a:lvl1pPr>
            <a:lvl2pPr marL="497845" indent="0">
              <a:buNone/>
              <a:defRPr sz="1300"/>
            </a:lvl2pPr>
            <a:lvl3pPr marL="995690" indent="0">
              <a:buNone/>
              <a:defRPr sz="1100"/>
            </a:lvl3pPr>
            <a:lvl4pPr marL="1493535" indent="0">
              <a:buNone/>
              <a:defRPr sz="1000"/>
            </a:lvl4pPr>
            <a:lvl5pPr marL="1991380" indent="0">
              <a:buNone/>
              <a:defRPr sz="1000"/>
            </a:lvl5pPr>
            <a:lvl6pPr marL="2489225" indent="0">
              <a:buNone/>
              <a:defRPr sz="1000"/>
            </a:lvl6pPr>
            <a:lvl7pPr marL="2987070" indent="0">
              <a:buNone/>
              <a:defRPr sz="1000"/>
            </a:lvl7pPr>
            <a:lvl8pPr marL="3484916" indent="0">
              <a:buNone/>
              <a:defRPr sz="1000"/>
            </a:lvl8pPr>
            <a:lvl9pPr marL="3982761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C89CD-3961-442C-B398-9E85DEAD8A7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1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C89CD-3961-442C-B398-9E85DEAD8A7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vert="horz" lIns="99569" tIns="49785" rIns="99569" bIns="49785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34670" y="1764296"/>
            <a:ext cx="9624060" cy="4990084"/>
          </a:xfrm>
          <a:prstGeom prst="rect">
            <a:avLst/>
          </a:prstGeom>
        </p:spPr>
        <p:txBody>
          <a:bodyPr vert="horz" lIns="99569" tIns="49785" rIns="99569" bIns="49785" rtlCol="0">
            <a:normAutofit/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9523164" y="7008172"/>
            <a:ext cx="635566" cy="402567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  <a:latin typeface="Garamond" pitchFamily="18" charset="0"/>
                <a:ea typeface="華康新特明體(P)" pitchFamily="18" charset="-120"/>
              </a:defRPr>
            </a:lvl1pPr>
          </a:lstStyle>
          <a:p>
            <a:fld id="{274C89CD-3961-442C-B398-9E85DEAD8A7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69" r:id="rId4"/>
    <p:sldLayoutId id="214748365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0" r:id="rId11"/>
  </p:sldLayoutIdLst>
  <p:txStyles>
    <p:titleStyle>
      <a:lvl1pPr algn="ctr" defTabSz="99569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Garamond" pitchFamily="18" charset="0"/>
          <a:ea typeface="華康新特明體(P)" pitchFamily="18" charset="-120"/>
          <a:cs typeface="+mj-cs"/>
        </a:defRPr>
      </a:lvl1pPr>
    </p:titleStyle>
    <p:bodyStyle>
      <a:lvl1pPr marL="373384" indent="-373384" algn="l" defTabSz="995690" rtl="0" eaLnBrk="1" latinLnBrk="0" hangingPunct="1">
        <a:spcBef>
          <a:spcPct val="20000"/>
        </a:spcBef>
        <a:buClr>
          <a:srgbClr val="EC6C0F"/>
        </a:buClr>
        <a:buFont typeface="Arial" pitchFamily="34" charset="0"/>
        <a:buChar char="•"/>
        <a:defRPr sz="3500" kern="1200">
          <a:solidFill>
            <a:schemeClr val="tx1"/>
          </a:solidFill>
          <a:latin typeface="Garamond" pitchFamily="18" charset="0"/>
          <a:ea typeface="華康新特明體(P)" pitchFamily="18" charset="-120"/>
          <a:cs typeface="+mn-cs"/>
        </a:defRPr>
      </a:lvl1pPr>
      <a:lvl2pPr marL="808998" indent="-311153" algn="l" defTabSz="995690" rtl="0" eaLnBrk="1" latinLnBrk="0" hangingPunct="1">
        <a:spcBef>
          <a:spcPct val="20000"/>
        </a:spcBef>
        <a:buClr>
          <a:srgbClr val="EC6C0F"/>
        </a:buClr>
        <a:buFont typeface="Arial" pitchFamily="34" charset="0"/>
        <a:buChar char="–"/>
        <a:defRPr sz="3000" kern="1200">
          <a:solidFill>
            <a:schemeClr val="tx1"/>
          </a:solidFill>
          <a:latin typeface="Garamond" pitchFamily="18" charset="0"/>
          <a:ea typeface="華康新特明體(P)" pitchFamily="18" charset="-120"/>
          <a:cs typeface="+mn-cs"/>
        </a:defRPr>
      </a:lvl2pPr>
      <a:lvl3pPr marL="1244613" indent="-248923" algn="l" defTabSz="995690" rtl="0" eaLnBrk="1" latinLnBrk="0" hangingPunct="1">
        <a:spcBef>
          <a:spcPct val="20000"/>
        </a:spcBef>
        <a:buClr>
          <a:srgbClr val="EC6C0F"/>
        </a:buClr>
        <a:buFont typeface="Arial" pitchFamily="34" charset="0"/>
        <a:buChar char="•"/>
        <a:defRPr sz="2600" kern="1200">
          <a:solidFill>
            <a:schemeClr val="tx1"/>
          </a:solidFill>
          <a:latin typeface="Garamond" pitchFamily="18" charset="0"/>
          <a:ea typeface="華康新特明體(P)" pitchFamily="18" charset="-120"/>
          <a:cs typeface="+mn-cs"/>
        </a:defRPr>
      </a:lvl3pPr>
      <a:lvl4pPr marL="1742458" indent="-248923" algn="l" defTabSz="995690" rtl="0" eaLnBrk="1" latinLnBrk="0" hangingPunct="1">
        <a:spcBef>
          <a:spcPct val="20000"/>
        </a:spcBef>
        <a:buClr>
          <a:srgbClr val="EC6C0F"/>
        </a:buClr>
        <a:buFont typeface="Arial" pitchFamily="34" charset="0"/>
        <a:buChar char="–"/>
        <a:defRPr sz="2200" kern="1200">
          <a:solidFill>
            <a:schemeClr val="tx1"/>
          </a:solidFill>
          <a:latin typeface="Garamond" pitchFamily="18" charset="0"/>
          <a:ea typeface="華康新特明體(P)" pitchFamily="18" charset="-120"/>
          <a:cs typeface="+mn-cs"/>
        </a:defRPr>
      </a:lvl4pPr>
      <a:lvl5pPr marL="2240303" indent="-248923" algn="l" defTabSz="995690" rtl="0" eaLnBrk="1" latinLnBrk="0" hangingPunct="1">
        <a:spcBef>
          <a:spcPct val="20000"/>
        </a:spcBef>
        <a:buClr>
          <a:srgbClr val="EC6C0F"/>
        </a:buClr>
        <a:buFont typeface="Arial" pitchFamily="34" charset="0"/>
        <a:buChar char="»"/>
        <a:defRPr sz="2200" kern="1200">
          <a:solidFill>
            <a:schemeClr val="tx1"/>
          </a:solidFill>
          <a:latin typeface="Garamond" pitchFamily="18" charset="0"/>
          <a:ea typeface="華康新特明體(P)" pitchFamily="18" charset="-120"/>
          <a:cs typeface="+mn-cs"/>
        </a:defRPr>
      </a:lvl5pPr>
      <a:lvl6pPr marL="2738148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993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838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1683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84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69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53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38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922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707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916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761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vert="horz" lIns="99569" tIns="49785" rIns="99569" bIns="49785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34670" y="1764296"/>
            <a:ext cx="9624060" cy="4990084"/>
          </a:xfrm>
          <a:prstGeom prst="rect">
            <a:avLst/>
          </a:prstGeom>
        </p:spPr>
        <p:txBody>
          <a:bodyPr vert="horz" lIns="99569" tIns="49785" rIns="99569" bIns="49785" rtlCol="0">
            <a:normAutofit/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9523164" y="7008172"/>
            <a:ext cx="635566" cy="402567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  <a:latin typeface="Garamond" pitchFamily="18" charset="0"/>
                <a:ea typeface="華康新特明體(P)" pitchFamily="18" charset="-120"/>
              </a:defRPr>
            </a:lvl1pPr>
          </a:lstStyle>
          <a:p>
            <a:fld id="{274C89CD-3961-442C-B398-9E85DEAD8A7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ctr" defTabSz="99569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Garamond" pitchFamily="18" charset="0"/>
          <a:ea typeface="華康新特明體(P)" pitchFamily="18" charset="-120"/>
          <a:cs typeface="+mj-cs"/>
        </a:defRPr>
      </a:lvl1pPr>
    </p:titleStyle>
    <p:bodyStyle>
      <a:lvl1pPr marL="373384" indent="-373384" algn="l" defTabSz="995690" rtl="0" eaLnBrk="1" latinLnBrk="0" hangingPunct="1">
        <a:spcBef>
          <a:spcPct val="20000"/>
        </a:spcBef>
        <a:buClr>
          <a:srgbClr val="EC6C0F"/>
        </a:buClr>
        <a:buFont typeface="Arial" pitchFamily="34" charset="0"/>
        <a:buChar char="•"/>
        <a:defRPr sz="3500" kern="1200">
          <a:solidFill>
            <a:schemeClr val="tx1"/>
          </a:solidFill>
          <a:latin typeface="Garamond" pitchFamily="18" charset="0"/>
          <a:ea typeface="華康新特明體(P)" pitchFamily="18" charset="-120"/>
          <a:cs typeface="+mn-cs"/>
        </a:defRPr>
      </a:lvl1pPr>
      <a:lvl2pPr marL="808998" indent="-311153" algn="l" defTabSz="995690" rtl="0" eaLnBrk="1" latinLnBrk="0" hangingPunct="1">
        <a:spcBef>
          <a:spcPct val="20000"/>
        </a:spcBef>
        <a:buClr>
          <a:srgbClr val="EC6C0F"/>
        </a:buClr>
        <a:buFont typeface="Arial" pitchFamily="34" charset="0"/>
        <a:buChar char="–"/>
        <a:defRPr sz="3000" kern="1200">
          <a:solidFill>
            <a:schemeClr val="tx1"/>
          </a:solidFill>
          <a:latin typeface="Garamond" pitchFamily="18" charset="0"/>
          <a:ea typeface="華康新特明體(P)" pitchFamily="18" charset="-120"/>
          <a:cs typeface="+mn-cs"/>
        </a:defRPr>
      </a:lvl2pPr>
      <a:lvl3pPr marL="1244613" indent="-248923" algn="l" defTabSz="995690" rtl="0" eaLnBrk="1" latinLnBrk="0" hangingPunct="1">
        <a:spcBef>
          <a:spcPct val="20000"/>
        </a:spcBef>
        <a:buClr>
          <a:srgbClr val="EC6C0F"/>
        </a:buClr>
        <a:buFont typeface="Arial" pitchFamily="34" charset="0"/>
        <a:buChar char="•"/>
        <a:defRPr sz="2600" kern="1200">
          <a:solidFill>
            <a:schemeClr val="tx1"/>
          </a:solidFill>
          <a:latin typeface="Garamond" pitchFamily="18" charset="0"/>
          <a:ea typeface="華康新特明體(P)" pitchFamily="18" charset="-120"/>
          <a:cs typeface="+mn-cs"/>
        </a:defRPr>
      </a:lvl3pPr>
      <a:lvl4pPr marL="1742458" indent="-248923" algn="l" defTabSz="995690" rtl="0" eaLnBrk="1" latinLnBrk="0" hangingPunct="1">
        <a:spcBef>
          <a:spcPct val="20000"/>
        </a:spcBef>
        <a:buClr>
          <a:srgbClr val="EC6C0F"/>
        </a:buClr>
        <a:buFont typeface="Arial" pitchFamily="34" charset="0"/>
        <a:buChar char="–"/>
        <a:defRPr sz="2200" kern="1200">
          <a:solidFill>
            <a:schemeClr val="tx1"/>
          </a:solidFill>
          <a:latin typeface="Garamond" pitchFamily="18" charset="0"/>
          <a:ea typeface="華康新特明體(P)" pitchFamily="18" charset="-120"/>
          <a:cs typeface="+mn-cs"/>
        </a:defRPr>
      </a:lvl4pPr>
      <a:lvl5pPr marL="2240303" indent="-248923" algn="l" defTabSz="995690" rtl="0" eaLnBrk="1" latinLnBrk="0" hangingPunct="1">
        <a:spcBef>
          <a:spcPct val="20000"/>
        </a:spcBef>
        <a:buClr>
          <a:srgbClr val="EC6C0F"/>
        </a:buClr>
        <a:buFont typeface="Arial" pitchFamily="34" charset="0"/>
        <a:buChar char="»"/>
        <a:defRPr sz="2200" kern="1200">
          <a:solidFill>
            <a:schemeClr val="tx1"/>
          </a:solidFill>
          <a:latin typeface="Garamond" pitchFamily="18" charset="0"/>
          <a:ea typeface="華康新特明體(P)" pitchFamily="18" charset="-120"/>
          <a:cs typeface="+mn-cs"/>
        </a:defRPr>
      </a:lvl5pPr>
      <a:lvl6pPr marL="2738148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993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838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1683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84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69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53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38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922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707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916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761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Anthony.sun@airiti.co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iritilibrary.com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2106340" y="2094636"/>
            <a:ext cx="8361119" cy="2196835"/>
          </a:xfrm>
        </p:spPr>
        <p:txBody>
          <a:bodyPr>
            <a:noAutofit/>
          </a:bodyPr>
          <a:lstStyle/>
          <a:p>
            <a:pPr algn="ctr"/>
            <a:r>
              <a:rPr lang="zh-TW" altLang="en-US" sz="4000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華藝電子資源利用與</a:t>
            </a:r>
            <a:r>
              <a:rPr lang="zh-TW" altLang="en-US" sz="4000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服務</a:t>
            </a:r>
            <a:r>
              <a:rPr lang="en-US" altLang="zh-TW" sz="4000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000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000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客家宣教</a:t>
            </a:r>
            <a:r>
              <a:rPr lang="zh-TW" altLang="en-US" sz="4000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神學院</a:t>
            </a:r>
            <a:endParaRPr lang="en-US" sz="3200" dirty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8879" y="4272421"/>
            <a:ext cx="7762875" cy="1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副標題 1"/>
          <p:cNvSpPr>
            <a:spLocks noGrp="1"/>
          </p:cNvSpPr>
          <p:nvPr>
            <p:ph type="subTitle" idx="1"/>
          </p:nvPr>
        </p:nvSpPr>
        <p:spPr>
          <a:xfrm>
            <a:off x="2931565" y="4716735"/>
            <a:ext cx="6877049" cy="1296144"/>
          </a:xfrm>
        </p:spPr>
        <p:txBody>
          <a:bodyPr>
            <a:noAutofit/>
          </a:bodyPr>
          <a:lstStyle/>
          <a:p>
            <a:pPr algn="ctr"/>
            <a:r>
              <a:rPr lang="zh-TW" altLang="en-US" sz="2600" dirty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華藝數位股份有限公司</a:t>
            </a:r>
            <a:r>
              <a:rPr lang="en-US" altLang="zh-TW" sz="2600" dirty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2600" dirty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sz="2600" dirty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2600" dirty="0" smtClean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孫偉傑</a:t>
            </a:r>
            <a:endParaRPr lang="en-US" altLang="zh-TW" sz="2600" dirty="0">
              <a:solidFill>
                <a:schemeClr val="accent5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en-US" altLang="zh-TW" sz="2600" dirty="0" smtClean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2021</a:t>
            </a:r>
            <a:endParaRPr lang="en-US" altLang="zh-TW" sz="2600" dirty="0">
              <a:solidFill>
                <a:schemeClr val="accent5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740613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148" y="828303"/>
            <a:ext cx="8191500" cy="5924550"/>
          </a:xfrm>
          <a:prstGeom prst="rect">
            <a:avLst/>
          </a:prstGeom>
          <a:noFill/>
          <a:ln w="9525">
            <a:solidFill>
              <a:srgbClr val="0066FF"/>
            </a:solidFill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73986" y="-35793"/>
            <a:ext cx="9527754" cy="1016673"/>
          </a:xfrm>
        </p:spPr>
        <p:txBody>
          <a:bodyPr>
            <a:normAutofit/>
          </a:bodyPr>
          <a:lstStyle/>
          <a:p>
            <a:r>
              <a:rPr lang="zh-TW" altLang="en-US" sz="44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使用期刊卷期線上查詢</a:t>
            </a:r>
          </a:p>
        </p:txBody>
      </p:sp>
      <p:grpSp>
        <p:nvGrpSpPr>
          <p:cNvPr id="13" name="群組 12"/>
          <p:cNvGrpSpPr/>
          <p:nvPr/>
        </p:nvGrpSpPr>
        <p:grpSpPr>
          <a:xfrm>
            <a:off x="6858868" y="2412479"/>
            <a:ext cx="3528392" cy="1440160"/>
            <a:chOff x="6858868" y="2412479"/>
            <a:chExt cx="3528392" cy="1440160"/>
          </a:xfrm>
        </p:grpSpPr>
        <p:sp>
          <p:nvSpPr>
            <p:cNvPr id="8" name="矩形 7"/>
            <p:cNvSpPr/>
            <p:nvPr/>
          </p:nvSpPr>
          <p:spPr>
            <a:xfrm>
              <a:off x="6858868" y="3492599"/>
              <a:ext cx="1728192" cy="3600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直線圖說文字 1 8"/>
            <p:cNvSpPr/>
            <p:nvPr/>
          </p:nvSpPr>
          <p:spPr>
            <a:xfrm>
              <a:off x="8083004" y="2412479"/>
              <a:ext cx="2304256" cy="720080"/>
            </a:xfrm>
            <a:prstGeom prst="borderCallout1">
              <a:avLst>
                <a:gd name="adj1" fmla="val 98421"/>
                <a:gd name="adj2" fmla="val 31962"/>
                <a:gd name="adj3" fmla="val 153572"/>
                <a:gd name="adj4" fmla="val 12945"/>
              </a:avLst>
            </a:prstGeom>
            <a:ln w="28575">
              <a:solidFill>
                <a:srgbClr val="FF0000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800" b="1" dirty="0">
                  <a:latin typeface="微軟正黑體" pitchFamily="34" charset="-120"/>
                  <a:ea typeface="微軟正黑體" pitchFamily="34" charset="-120"/>
                </a:rPr>
                <a:t>選擇喜歡的文章收藏或全文下載</a:t>
              </a:r>
              <a:r>
                <a:rPr lang="en-US" altLang="zh-TW" sz="1800" b="1" dirty="0">
                  <a:latin typeface="微軟正黑體" pitchFamily="34" charset="-120"/>
                  <a:ea typeface="微軟正黑體" pitchFamily="34" charset="-120"/>
                </a:rPr>
                <a:t>(IP</a:t>
              </a:r>
              <a:r>
                <a:rPr lang="zh-TW" altLang="en-US" sz="1800" b="1" dirty="0">
                  <a:latin typeface="微軟正黑體" pitchFamily="34" charset="-120"/>
                  <a:ea typeface="微軟正黑體" pitchFamily="34" charset="-120"/>
                </a:rPr>
                <a:t>內</a:t>
              </a:r>
              <a:r>
                <a:rPr lang="en-US" altLang="zh-TW" sz="1800" b="1" dirty="0">
                  <a:latin typeface="微軟正黑體" pitchFamily="34" charset="-120"/>
                  <a:ea typeface="微軟正黑體" pitchFamily="34" charset="-120"/>
                </a:rPr>
                <a:t>)</a:t>
              </a:r>
              <a:endParaRPr lang="zh-TW" altLang="en-US" sz="1800" b="1" dirty="0"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18" name="群組 17"/>
          <p:cNvGrpSpPr/>
          <p:nvPr/>
        </p:nvGrpSpPr>
        <p:grpSpPr>
          <a:xfrm>
            <a:off x="306140" y="1548383"/>
            <a:ext cx="5228803" cy="5819775"/>
            <a:chOff x="306140" y="1548383"/>
            <a:chExt cx="5228803" cy="5819775"/>
          </a:xfrm>
        </p:grpSpPr>
        <p:sp>
          <p:nvSpPr>
            <p:cNvPr id="14" name="矩形 13"/>
            <p:cNvSpPr/>
            <p:nvPr/>
          </p:nvSpPr>
          <p:spPr>
            <a:xfrm>
              <a:off x="306140" y="5580831"/>
              <a:ext cx="2376264" cy="129614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16" name="直線單箭頭接點 15"/>
            <p:cNvCxnSpPr/>
            <p:nvPr/>
          </p:nvCxnSpPr>
          <p:spPr>
            <a:xfrm>
              <a:off x="2682404" y="5940871"/>
              <a:ext cx="576064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58468" y="1548383"/>
              <a:ext cx="2276475" cy="5819775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</p:spPr>
        </p:pic>
      </p:grpSp>
      <p:grpSp>
        <p:nvGrpSpPr>
          <p:cNvPr id="22" name="群組 21"/>
          <p:cNvGrpSpPr/>
          <p:nvPr/>
        </p:nvGrpSpPr>
        <p:grpSpPr>
          <a:xfrm>
            <a:off x="5706740" y="108223"/>
            <a:ext cx="4824536" cy="1872208"/>
            <a:chOff x="5706740" y="108223"/>
            <a:chExt cx="4824536" cy="1872208"/>
          </a:xfrm>
        </p:grpSpPr>
        <p:sp>
          <p:nvSpPr>
            <p:cNvPr id="11" name="直線圖說文字 1 10"/>
            <p:cNvSpPr/>
            <p:nvPr/>
          </p:nvSpPr>
          <p:spPr>
            <a:xfrm>
              <a:off x="8227020" y="108223"/>
              <a:ext cx="2304256" cy="720080"/>
            </a:xfrm>
            <a:prstGeom prst="borderCallout1">
              <a:avLst>
                <a:gd name="adj1" fmla="val 102725"/>
                <a:gd name="adj2" fmla="val 22545"/>
                <a:gd name="adj3" fmla="val 121288"/>
                <a:gd name="adj4" fmla="val 7564"/>
              </a:avLst>
            </a:prstGeom>
            <a:ln w="28575">
              <a:solidFill>
                <a:srgbClr val="FF0000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800" b="1" dirty="0">
                  <a:latin typeface="微軟正黑體" pitchFamily="34" charset="-120"/>
                  <a:ea typeface="微軟正黑體" pitchFamily="34" charset="-120"/>
                </a:rPr>
                <a:t>訂閱目次，追蹤期刊出版</a:t>
              </a:r>
            </a:p>
          </p:txBody>
        </p:sp>
        <p:grpSp>
          <p:nvGrpSpPr>
            <p:cNvPr id="21" name="群組 20"/>
            <p:cNvGrpSpPr/>
            <p:nvPr/>
          </p:nvGrpSpPr>
          <p:grpSpPr>
            <a:xfrm>
              <a:off x="5706740" y="828303"/>
              <a:ext cx="2880320" cy="1152128"/>
              <a:chOff x="5706740" y="972319"/>
              <a:chExt cx="2880320" cy="1152128"/>
            </a:xfrm>
          </p:grpSpPr>
          <p:sp>
            <p:nvSpPr>
              <p:cNvPr id="19" name="矩形 18"/>
              <p:cNvSpPr/>
              <p:nvPr/>
            </p:nvSpPr>
            <p:spPr>
              <a:xfrm>
                <a:off x="5706740" y="972319"/>
                <a:ext cx="2880320" cy="504056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0" name="直線圖說文字 1 19"/>
              <p:cNvSpPr/>
              <p:nvPr/>
            </p:nvSpPr>
            <p:spPr>
              <a:xfrm>
                <a:off x="5850756" y="1692399"/>
                <a:ext cx="2304256" cy="432048"/>
              </a:xfrm>
              <a:prstGeom prst="borderCallout1">
                <a:avLst>
                  <a:gd name="adj1" fmla="val -4890"/>
                  <a:gd name="adj2" fmla="val 24563"/>
                  <a:gd name="adj3" fmla="val -46592"/>
                  <a:gd name="adj4" fmla="val 8909"/>
                </a:avLst>
              </a:prstGeom>
              <a:ln w="28575">
                <a:solidFill>
                  <a:srgbClr val="FF0000"/>
                </a:solidFill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1800" b="1" dirty="0">
                    <a:latin typeface="微軟正黑體" pitchFamily="34" charset="-120"/>
                    <a:ea typeface="微軟正黑體" pitchFamily="34" charset="-120"/>
                  </a:rPr>
                  <a:t>從期刊中再檢索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34903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50356" y="252239"/>
            <a:ext cx="5544616" cy="648072"/>
          </a:xfrm>
        </p:spPr>
        <p:txBody>
          <a:bodyPr>
            <a:noAutofit/>
          </a:bodyPr>
          <a:lstStyle/>
          <a:p>
            <a:r>
              <a:rPr lang="zh-TW" altLang="en-US" sz="4400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下載閱讀全文</a:t>
            </a:r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196" y="972319"/>
            <a:ext cx="4248472" cy="5966156"/>
          </a:xfrm>
          <a:prstGeom prst="rect">
            <a:avLst/>
          </a:prstGeom>
          <a:noFill/>
          <a:ln w="9525">
            <a:solidFill>
              <a:srgbClr val="0066FF"/>
            </a:solidFill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724" y="972319"/>
            <a:ext cx="4264652" cy="5976664"/>
          </a:xfrm>
          <a:prstGeom prst="rect">
            <a:avLst/>
          </a:prstGeom>
          <a:noFill/>
          <a:ln w="9525">
            <a:solidFill>
              <a:srgbClr val="0066FF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214117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6465"/>
          <a:stretch>
            <a:fillRect/>
          </a:stretch>
        </p:blipFill>
        <p:spPr bwMode="auto">
          <a:xfrm>
            <a:off x="306140" y="116648"/>
            <a:ext cx="6768752" cy="4384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9" name="群組 8"/>
          <p:cNvGrpSpPr/>
          <p:nvPr/>
        </p:nvGrpSpPr>
        <p:grpSpPr>
          <a:xfrm>
            <a:off x="234132" y="3996655"/>
            <a:ext cx="5692868" cy="3528392"/>
            <a:chOff x="234132" y="2556495"/>
            <a:chExt cx="5692868" cy="3528392"/>
          </a:xfrm>
        </p:grpSpPr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4132" y="3060551"/>
              <a:ext cx="5692868" cy="3024336"/>
            </a:xfrm>
            <a:prstGeom prst="rect">
              <a:avLst/>
            </a:prstGeom>
            <a:noFill/>
            <a:ln w="9525">
              <a:solidFill>
                <a:srgbClr val="0066FF"/>
              </a:solidFill>
              <a:miter lim="800000"/>
              <a:headEnd/>
              <a:tailEnd/>
            </a:ln>
          </p:spPr>
        </p:pic>
        <p:sp>
          <p:nvSpPr>
            <p:cNvPr id="6" name="矩形 5"/>
            <p:cNvSpPr/>
            <p:nvPr/>
          </p:nvSpPr>
          <p:spPr>
            <a:xfrm>
              <a:off x="1674292" y="2556495"/>
              <a:ext cx="864096" cy="216024"/>
            </a:xfrm>
            <a:prstGeom prst="rect">
              <a:avLst/>
            </a:prstGeom>
            <a:noFill/>
            <a:ln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8" name="直線接點 7"/>
            <p:cNvCxnSpPr>
              <a:stCxn id="6" idx="2"/>
            </p:cNvCxnSpPr>
            <p:nvPr/>
          </p:nvCxnSpPr>
          <p:spPr>
            <a:xfrm flipH="1">
              <a:off x="1962324" y="2772519"/>
              <a:ext cx="144016" cy="28803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群組 14"/>
          <p:cNvGrpSpPr/>
          <p:nvPr/>
        </p:nvGrpSpPr>
        <p:grpSpPr>
          <a:xfrm>
            <a:off x="2538388" y="3996655"/>
            <a:ext cx="6033889" cy="1557139"/>
            <a:chOff x="2538388" y="2556495"/>
            <a:chExt cx="6033889" cy="1557139"/>
          </a:xfrm>
        </p:grpSpPr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114452" y="3132559"/>
              <a:ext cx="5457825" cy="981075"/>
            </a:xfrm>
            <a:prstGeom prst="rect">
              <a:avLst/>
            </a:prstGeom>
            <a:noFill/>
            <a:ln w="9525">
              <a:solidFill>
                <a:srgbClr val="7030A0"/>
              </a:solidFill>
              <a:miter lim="800000"/>
              <a:headEnd/>
              <a:tailEnd/>
            </a:ln>
          </p:spPr>
        </p:pic>
        <p:sp>
          <p:nvSpPr>
            <p:cNvPr id="11" name="矩形 10"/>
            <p:cNvSpPr/>
            <p:nvPr/>
          </p:nvSpPr>
          <p:spPr>
            <a:xfrm>
              <a:off x="2538388" y="2556495"/>
              <a:ext cx="1008112" cy="216024"/>
            </a:xfrm>
            <a:prstGeom prst="rect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14" name="直線接點 13"/>
            <p:cNvCxnSpPr>
              <a:stCxn id="11" idx="2"/>
            </p:cNvCxnSpPr>
            <p:nvPr/>
          </p:nvCxnSpPr>
          <p:spPr>
            <a:xfrm>
              <a:off x="3042444" y="2772519"/>
              <a:ext cx="288032" cy="360040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群組 26"/>
          <p:cNvGrpSpPr/>
          <p:nvPr/>
        </p:nvGrpSpPr>
        <p:grpSpPr>
          <a:xfrm>
            <a:off x="810196" y="0"/>
            <a:ext cx="8983538" cy="3817243"/>
            <a:chOff x="810196" y="0"/>
            <a:chExt cx="8983538" cy="3817243"/>
          </a:xfrm>
        </p:grpSpPr>
        <p:sp>
          <p:nvSpPr>
            <p:cNvPr id="22" name="橢圓 21"/>
            <p:cNvSpPr/>
            <p:nvPr/>
          </p:nvSpPr>
          <p:spPr>
            <a:xfrm>
              <a:off x="810196" y="0"/>
              <a:ext cx="936104" cy="61227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24" name="直線單箭頭接點 23"/>
            <p:cNvCxnSpPr/>
            <p:nvPr/>
          </p:nvCxnSpPr>
          <p:spPr>
            <a:xfrm>
              <a:off x="1746300" y="468263"/>
              <a:ext cx="3456384" cy="936104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126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202684" y="1188343"/>
              <a:ext cx="4591050" cy="2628900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</p:spPr>
        </p:pic>
      </p:grpSp>
      <p:sp>
        <p:nvSpPr>
          <p:cNvPr id="28" name="標題 1"/>
          <p:cNvSpPr txBox="1">
            <a:spLocks/>
          </p:cNvSpPr>
          <p:nvPr/>
        </p:nvSpPr>
        <p:spPr>
          <a:xfrm>
            <a:off x="5760640" y="5652839"/>
            <a:ext cx="5058668" cy="1440160"/>
          </a:xfrm>
          <a:prstGeom prst="rect">
            <a:avLst/>
          </a:prstGeom>
        </p:spPr>
        <p:txBody>
          <a:bodyPr vert="horz" lIns="99569" tIns="49785" rIns="99569" bIns="49785" rtlCol="0" anchor="ctr">
            <a:normAutofit/>
          </a:bodyPr>
          <a:lstStyle>
            <a:lvl1pPr algn="ctr" defTabSz="99569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403329"/>
                </a:solidFill>
                <a:latin typeface="Garamond" pitchFamily="18" charset="0"/>
                <a:ea typeface="華康新特明體(P)" pitchFamily="18" charset="-120"/>
                <a:cs typeface="+mj-cs"/>
              </a:defRPr>
            </a:lvl1pPr>
          </a:lstStyle>
          <a:p>
            <a:r>
              <a:rPr lang="zh-TW" altLang="en-US" sz="40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參考文獻和引用文獻匯出服務</a:t>
            </a:r>
          </a:p>
        </p:txBody>
      </p:sp>
    </p:spTree>
    <p:extLst>
      <p:ext uri="{BB962C8B-B14F-4D97-AF65-F5344CB8AC3E}">
        <p14:creationId xmlns:p14="http://schemas.microsoft.com/office/powerpoint/2010/main" val="1315732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416278" y="213572"/>
            <a:ext cx="9527754" cy="1016673"/>
          </a:xfrm>
          <a:prstGeom prst="rect">
            <a:avLst/>
          </a:prstGeom>
        </p:spPr>
        <p:txBody>
          <a:bodyPr vert="horz" lIns="99569" tIns="49785" rIns="99569" bIns="49785" rtlCol="0" anchor="ctr">
            <a:normAutofit/>
          </a:bodyPr>
          <a:lstStyle>
            <a:lvl1pPr algn="ctr" defTabSz="99569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403329"/>
                </a:solidFill>
                <a:latin typeface="Garamond" pitchFamily="18" charset="0"/>
                <a:ea typeface="華康新特明體(P)" pitchFamily="18" charset="-120"/>
                <a:cs typeface="+mj-cs"/>
              </a:defRPr>
            </a:lvl1pPr>
          </a:lstStyle>
          <a:p>
            <a:r>
              <a:rPr lang="zh-TW" altLang="en-US" sz="40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個人化服務</a:t>
            </a:r>
            <a:r>
              <a:rPr lang="en-US" altLang="zh-TW" sz="28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免費加入會員</a:t>
            </a:r>
            <a:r>
              <a:rPr lang="en-US" altLang="zh-TW" sz="28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800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0436" y="1133041"/>
            <a:ext cx="7344816" cy="1351446"/>
          </a:xfrm>
          <a:prstGeom prst="rect">
            <a:avLst/>
          </a:prstGeom>
          <a:noFill/>
          <a:ln w="9525">
            <a:solidFill>
              <a:srgbClr val="0066FF"/>
            </a:solidFill>
            <a:miter lim="800000"/>
            <a:headEnd/>
            <a:tailEnd/>
          </a:ln>
        </p:spPr>
      </p:pic>
      <p:sp>
        <p:nvSpPr>
          <p:cNvPr id="23" name="矩形 22"/>
          <p:cNvSpPr/>
          <p:nvPr/>
        </p:nvSpPr>
        <p:spPr>
          <a:xfrm>
            <a:off x="6570836" y="1620391"/>
            <a:ext cx="864096" cy="4320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8" name="群組 17"/>
          <p:cNvGrpSpPr/>
          <p:nvPr/>
        </p:nvGrpSpPr>
        <p:grpSpPr>
          <a:xfrm>
            <a:off x="666180" y="1692399"/>
            <a:ext cx="5904656" cy="4968552"/>
            <a:chOff x="666180" y="1692399"/>
            <a:chExt cx="5904656" cy="4968552"/>
          </a:xfrm>
        </p:grpSpPr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6180" y="2959794"/>
              <a:ext cx="3641803" cy="3701157"/>
            </a:xfrm>
            <a:prstGeom prst="rect">
              <a:avLst/>
            </a:prstGeom>
            <a:ln>
              <a:solidFill>
                <a:srgbClr val="0066FF"/>
              </a:solidFill>
            </a:ln>
          </p:spPr>
        </p:pic>
        <p:sp>
          <p:nvSpPr>
            <p:cNvPr id="21" name="橢圓 20"/>
            <p:cNvSpPr/>
            <p:nvPr/>
          </p:nvSpPr>
          <p:spPr>
            <a:xfrm>
              <a:off x="666180" y="1692399"/>
              <a:ext cx="2232248" cy="1296144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dirty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可以用電子書的</a:t>
              </a:r>
              <a:r>
                <a:rPr lang="en-US" altLang="zh-TW" dirty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ID</a:t>
              </a:r>
              <a:r>
                <a:rPr lang="zh-TW" altLang="en-US" dirty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直接登入使用</a:t>
              </a:r>
            </a:p>
          </p:txBody>
        </p:sp>
        <p:cxnSp>
          <p:nvCxnSpPr>
            <p:cNvPr id="25" name="直線單箭頭接點 24"/>
            <p:cNvCxnSpPr/>
            <p:nvPr/>
          </p:nvCxnSpPr>
          <p:spPr>
            <a:xfrm flipH="1">
              <a:off x="3546500" y="2052439"/>
              <a:ext cx="3024336" cy="93610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矩形 12"/>
          <p:cNvSpPr/>
          <p:nvPr/>
        </p:nvSpPr>
        <p:spPr>
          <a:xfrm>
            <a:off x="8515052" y="1332359"/>
            <a:ext cx="1584176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22" name="群組 21"/>
          <p:cNvGrpSpPr/>
          <p:nvPr/>
        </p:nvGrpSpPr>
        <p:grpSpPr>
          <a:xfrm>
            <a:off x="4338588" y="2609602"/>
            <a:ext cx="6048672" cy="4267373"/>
            <a:chOff x="4338588" y="2609602"/>
            <a:chExt cx="6048672" cy="4267373"/>
          </a:xfrm>
        </p:grpSpPr>
        <p:sp>
          <p:nvSpPr>
            <p:cNvPr id="14" name="矩形 13"/>
            <p:cNvSpPr/>
            <p:nvPr/>
          </p:nvSpPr>
          <p:spPr>
            <a:xfrm>
              <a:off x="7146900" y="3708623"/>
              <a:ext cx="3240360" cy="25545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u="sng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個人化服務重點服務說明</a:t>
              </a:r>
              <a:endParaRPr lang="en-US" altLang="zh-TW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endParaRPr lang="en-US" altLang="zh-TW" u="sng" dirty="0">
                <a:ln w="0"/>
                <a:latin typeface="微軟正黑體" pitchFamily="34" charset="-120"/>
                <a:ea typeface="微軟正黑體" pitchFamily="34" charset="-120"/>
              </a:endParaRPr>
            </a:p>
            <a:p>
              <a:r>
                <a:rPr lang="zh-TW" altLang="en-US" dirty="0">
                  <a:ln w="0"/>
                  <a:latin typeface="微軟正黑體" pitchFamily="34" charset="-120"/>
                  <a:ea typeface="微軟正黑體" pitchFamily="34" charset="-120"/>
                </a:rPr>
                <a:t>訂閱目次：訂閱期刊</a:t>
              </a:r>
              <a:endParaRPr lang="en-US" altLang="zh-TW" dirty="0">
                <a:ln w="0"/>
                <a:latin typeface="微軟正黑體" pitchFamily="34" charset="-120"/>
                <a:ea typeface="微軟正黑體" pitchFamily="34" charset="-120"/>
              </a:endParaRPr>
            </a:p>
            <a:p>
              <a:r>
                <a:rPr lang="zh-TW" altLang="en-US" dirty="0">
                  <a:ln w="0"/>
                  <a:latin typeface="微軟正黑體" pitchFamily="34" charset="-120"/>
                  <a:ea typeface="微軟正黑體" pitchFamily="34" charset="-120"/>
                </a:rPr>
                <a:t>追蹤清單：將文章加入</a:t>
              </a:r>
              <a:endParaRPr lang="en-US" altLang="zh-TW" dirty="0">
                <a:ln w="0"/>
                <a:latin typeface="微軟正黑體" pitchFamily="34" charset="-120"/>
                <a:ea typeface="微軟正黑體" pitchFamily="34" charset="-120"/>
              </a:endParaRPr>
            </a:p>
            <a:p>
              <a:r>
                <a:rPr lang="zh-TW" altLang="en-US" dirty="0">
                  <a:ln w="0"/>
                  <a:latin typeface="微軟正黑體" pitchFamily="34" charset="-120"/>
                  <a:ea typeface="微軟正黑體" pitchFamily="34" charset="-120"/>
                </a:rPr>
                <a:t>個人研究工具：可建立個人雲端書目資料匣，將查閱的文章書目匯入工具集內自建資料匣典藏</a:t>
              </a:r>
            </a:p>
          </p:txBody>
        </p:sp>
        <p:grpSp>
          <p:nvGrpSpPr>
            <p:cNvPr id="20" name="群組 19"/>
            <p:cNvGrpSpPr/>
            <p:nvPr/>
          </p:nvGrpSpPr>
          <p:grpSpPr>
            <a:xfrm>
              <a:off x="4338588" y="2609602"/>
              <a:ext cx="2481674" cy="4267373"/>
              <a:chOff x="4338588" y="2609602"/>
              <a:chExt cx="2481674" cy="4267373"/>
            </a:xfrm>
          </p:grpSpPr>
          <p:sp>
            <p:nvSpPr>
              <p:cNvPr id="11" name="向右箭號 10"/>
              <p:cNvSpPr/>
              <p:nvPr/>
            </p:nvSpPr>
            <p:spPr>
              <a:xfrm>
                <a:off x="4338588" y="4428703"/>
                <a:ext cx="792088" cy="504056"/>
              </a:xfrm>
              <a:prstGeom prst="rightArrow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grpSp>
            <p:nvGrpSpPr>
              <p:cNvPr id="2" name="群組 19"/>
              <p:cNvGrpSpPr/>
              <p:nvPr/>
            </p:nvGrpSpPr>
            <p:grpSpPr>
              <a:xfrm>
                <a:off x="5130676" y="2609602"/>
                <a:ext cx="1689586" cy="4267373"/>
                <a:chOff x="5148684" y="2386207"/>
                <a:chExt cx="1689586" cy="4267373"/>
              </a:xfrm>
            </p:grpSpPr>
            <p:pic>
              <p:nvPicPr>
                <p:cNvPr id="8" name="圖片 7"/>
                <p:cNvPicPr>
                  <a:picLocks noChangeAspect="1"/>
                </p:cNvPicPr>
                <p:nvPr/>
              </p:nvPicPr>
              <p:blipFill>
                <a:blip r:embed="rId4" cstate="print"/>
                <a:stretch>
                  <a:fillRect/>
                </a:stretch>
              </p:blipFill>
              <p:spPr>
                <a:xfrm>
                  <a:off x="5148684" y="2386207"/>
                  <a:ext cx="1689586" cy="4267373"/>
                </a:xfrm>
                <a:prstGeom prst="rect">
                  <a:avLst/>
                </a:prstGeom>
                <a:ln>
                  <a:solidFill>
                    <a:srgbClr val="0066FF"/>
                  </a:solidFill>
                </a:ln>
              </p:spPr>
            </p:pic>
            <p:sp>
              <p:nvSpPr>
                <p:cNvPr id="19" name="矩形 18"/>
                <p:cNvSpPr/>
                <p:nvPr/>
              </p:nvSpPr>
              <p:spPr>
                <a:xfrm>
                  <a:off x="5346700" y="3492599"/>
                  <a:ext cx="1296144" cy="360040"/>
                </a:xfrm>
                <a:prstGeom prst="rect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322854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6471" y="1500605"/>
            <a:ext cx="9903255" cy="4752528"/>
          </a:xfrm>
          <a:prstGeom prst="rect">
            <a:avLst/>
          </a:prstGeom>
        </p:spPr>
      </p:pic>
      <p:sp>
        <p:nvSpPr>
          <p:cNvPr id="5" name="標題 1"/>
          <p:cNvSpPr txBox="1">
            <a:spLocks/>
          </p:cNvSpPr>
          <p:nvPr/>
        </p:nvSpPr>
        <p:spPr>
          <a:xfrm>
            <a:off x="416278" y="213572"/>
            <a:ext cx="9527754" cy="1016673"/>
          </a:xfrm>
          <a:prstGeom prst="rect">
            <a:avLst/>
          </a:prstGeom>
        </p:spPr>
        <p:txBody>
          <a:bodyPr vert="horz" lIns="99569" tIns="49785" rIns="99569" bIns="49785" rtlCol="0" anchor="ctr">
            <a:normAutofit/>
          </a:bodyPr>
          <a:lstStyle>
            <a:lvl1pPr algn="ctr" defTabSz="99569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403329"/>
                </a:solidFill>
                <a:latin typeface="Garamond" pitchFamily="18" charset="0"/>
                <a:ea typeface="華康新特明體(P)" pitchFamily="18" charset="-120"/>
                <a:cs typeface="+mj-cs"/>
              </a:defRPr>
            </a:lvl1pPr>
          </a:lstStyle>
          <a:p>
            <a:r>
              <a:rPr lang="zh-TW" altLang="en-US" sz="40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個人研究工具集</a:t>
            </a:r>
          </a:p>
        </p:txBody>
      </p:sp>
      <p:sp>
        <p:nvSpPr>
          <p:cNvPr id="6" name="直線圖說文字 1 5"/>
          <p:cNvSpPr/>
          <p:nvPr/>
        </p:nvSpPr>
        <p:spPr>
          <a:xfrm>
            <a:off x="372693" y="6326702"/>
            <a:ext cx="1720714" cy="540081"/>
          </a:xfrm>
          <a:prstGeom prst="borderCallout1">
            <a:avLst>
              <a:gd name="adj1" fmla="val -2601"/>
              <a:gd name="adj2" fmla="val 40993"/>
              <a:gd name="adj3" fmla="val -105550"/>
              <a:gd name="adj4" fmla="val 47584"/>
            </a:avLst>
          </a:prstGeom>
          <a:ln w="57150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800" b="1" dirty="0">
                <a:latin typeface="微軟正黑體" pitchFamily="34" charset="-120"/>
                <a:ea typeface="微軟正黑體" pitchFamily="34" charset="-120"/>
              </a:rPr>
              <a:t>自薦資料夾</a:t>
            </a:r>
          </a:p>
        </p:txBody>
      </p:sp>
      <p:sp>
        <p:nvSpPr>
          <p:cNvPr id="7" name="直線圖說文字 1 6"/>
          <p:cNvSpPr/>
          <p:nvPr/>
        </p:nvSpPr>
        <p:spPr>
          <a:xfrm>
            <a:off x="7578948" y="6300911"/>
            <a:ext cx="2757544" cy="576063"/>
          </a:xfrm>
          <a:prstGeom prst="borderCallout1">
            <a:avLst>
              <a:gd name="adj1" fmla="val -4933"/>
              <a:gd name="adj2" fmla="val 17770"/>
              <a:gd name="adj3" fmla="val -226367"/>
              <a:gd name="adj4" fmla="val 28053"/>
            </a:avLst>
          </a:prstGeom>
          <a:ln w="57150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800" b="1" dirty="0">
                <a:latin typeface="微軟正黑體" pitchFamily="34" charset="-120"/>
                <a:ea typeface="微軟正黑體" pitchFamily="34" charset="-120"/>
              </a:rPr>
              <a:t>匯入的文章系統自動作分析</a:t>
            </a:r>
          </a:p>
        </p:txBody>
      </p:sp>
      <p:sp>
        <p:nvSpPr>
          <p:cNvPr id="8" name="直線圖說文字 1 7"/>
          <p:cNvSpPr/>
          <p:nvPr/>
        </p:nvSpPr>
        <p:spPr>
          <a:xfrm>
            <a:off x="2754412" y="6305191"/>
            <a:ext cx="1720714" cy="540081"/>
          </a:xfrm>
          <a:prstGeom prst="borderCallout1">
            <a:avLst>
              <a:gd name="adj1" fmla="val -2601"/>
              <a:gd name="adj2" fmla="val 13072"/>
              <a:gd name="adj3" fmla="val -449326"/>
              <a:gd name="adj4" fmla="val 11278"/>
            </a:avLst>
          </a:prstGeom>
          <a:ln w="57150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800" b="1" dirty="0">
                <a:latin typeface="微軟正黑體" pitchFamily="34" charset="-120"/>
                <a:ea typeface="微軟正黑體" pitchFamily="34" charset="-120"/>
              </a:rPr>
              <a:t>這篇文章歸在行銷資料夾夾</a:t>
            </a:r>
          </a:p>
        </p:txBody>
      </p:sp>
      <p:sp>
        <p:nvSpPr>
          <p:cNvPr id="10" name="直線圖說文字 1 9"/>
          <p:cNvSpPr/>
          <p:nvPr/>
        </p:nvSpPr>
        <p:spPr>
          <a:xfrm>
            <a:off x="1602284" y="1116335"/>
            <a:ext cx="2160240" cy="771073"/>
          </a:xfrm>
          <a:prstGeom prst="borderCallout1">
            <a:avLst>
              <a:gd name="adj1" fmla="val 3138"/>
              <a:gd name="adj2" fmla="val -1339"/>
              <a:gd name="adj3" fmla="val 234067"/>
              <a:gd name="adj4" fmla="val -38650"/>
            </a:avLst>
          </a:prstGeom>
          <a:ln w="57150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1800" b="1" dirty="0">
                <a:latin typeface="細明體_HKSCS" panose="02020500000000000000" pitchFamily="18" charset="-120"/>
                <a:ea typeface="細明體_HKSCS" panose="02020500000000000000" pitchFamily="18" charset="-120"/>
              </a:rPr>
              <a:t>上：看全部</a:t>
            </a:r>
            <a:endParaRPr lang="en-US" altLang="zh-TW" sz="1800" b="1" dirty="0">
              <a:latin typeface="細明體_HKSCS" panose="02020500000000000000" pitchFamily="18" charset="-120"/>
              <a:ea typeface="細明體_HKSCS" panose="02020500000000000000" pitchFamily="18" charset="-120"/>
            </a:endParaRPr>
          </a:p>
          <a:p>
            <a:r>
              <a:rPr lang="zh-TW" altLang="en-US" sz="1800" b="1" dirty="0">
                <a:latin typeface="細明體_HKSCS" panose="02020500000000000000" pitchFamily="18" charset="-120"/>
                <a:ea typeface="細明體_HKSCS" panose="02020500000000000000" pitchFamily="18" charset="-120"/>
              </a:rPr>
              <a:t>下：上傳之前已下載的文章書目</a:t>
            </a:r>
          </a:p>
        </p:txBody>
      </p:sp>
      <p:sp>
        <p:nvSpPr>
          <p:cNvPr id="9" name="橢圓 8"/>
          <p:cNvSpPr/>
          <p:nvPr/>
        </p:nvSpPr>
        <p:spPr>
          <a:xfrm>
            <a:off x="0" y="2556495"/>
            <a:ext cx="450156" cy="432048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11" name="橢圓 10"/>
          <p:cNvSpPr/>
          <p:nvPr/>
        </p:nvSpPr>
        <p:spPr>
          <a:xfrm>
            <a:off x="1170236" y="5868863"/>
            <a:ext cx="450156" cy="432048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12" name="橢圓 11"/>
          <p:cNvSpPr/>
          <p:nvPr/>
        </p:nvSpPr>
        <p:spPr>
          <a:xfrm>
            <a:off x="3042444" y="5868863"/>
            <a:ext cx="450156" cy="432048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3</a:t>
            </a:r>
            <a:endParaRPr lang="zh-TW" altLang="en-US" dirty="0"/>
          </a:p>
        </p:txBody>
      </p:sp>
      <p:sp>
        <p:nvSpPr>
          <p:cNvPr id="13" name="橢圓 12"/>
          <p:cNvSpPr/>
          <p:nvPr/>
        </p:nvSpPr>
        <p:spPr>
          <a:xfrm>
            <a:off x="8443044" y="5796855"/>
            <a:ext cx="450156" cy="432048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4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57125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asmine\Desktop\index_01.png"/>
          <p:cNvPicPr>
            <a:picLocks noChangeAspect="1" noChangeArrowheads="1"/>
          </p:cNvPicPr>
          <p:nvPr/>
        </p:nvPicPr>
        <p:blipFill>
          <a:blip r:embed="rId3" cstate="print"/>
          <a:srcRect l="4615" r="7208"/>
          <a:stretch>
            <a:fillRect/>
          </a:stretch>
        </p:blipFill>
        <p:spPr bwMode="auto">
          <a:xfrm>
            <a:off x="882204" y="3060551"/>
            <a:ext cx="8501921" cy="3960440"/>
          </a:xfrm>
          <a:prstGeom prst="rect">
            <a:avLst/>
          </a:prstGeom>
          <a:noFill/>
        </p:spPr>
      </p:pic>
      <p:sp>
        <p:nvSpPr>
          <p:cNvPr id="5" name="AutoShape 2" descr="「聯合出版(集團)有限公司」的圖片搜尋結果"/>
          <p:cNvSpPr>
            <a:spLocks noChangeAspect="1" noChangeArrowheads="1"/>
          </p:cNvSpPr>
          <p:nvPr/>
        </p:nvSpPr>
        <p:spPr bwMode="auto">
          <a:xfrm>
            <a:off x="181936" y="-159276"/>
            <a:ext cx="356447" cy="33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04306" tIns="52153" rIns="104306" bIns="52153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6" name="AutoShape 4" descr="「聯合出版(集團)有限公司」的圖片搜尋結果"/>
          <p:cNvSpPr>
            <a:spLocks noChangeAspect="1" noChangeArrowheads="1"/>
          </p:cNvSpPr>
          <p:nvPr/>
        </p:nvSpPr>
        <p:spPr bwMode="auto">
          <a:xfrm>
            <a:off x="360159" y="8752"/>
            <a:ext cx="356447" cy="33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04306" tIns="52153" rIns="104306" bIns="52153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4" name="標題 1"/>
          <p:cNvSpPr>
            <a:spLocks noGrp="1"/>
          </p:cNvSpPr>
          <p:nvPr>
            <p:ph type="title"/>
          </p:nvPr>
        </p:nvSpPr>
        <p:spPr>
          <a:xfrm>
            <a:off x="257129" y="1795828"/>
            <a:ext cx="9599867" cy="1092182"/>
          </a:xfrm>
        </p:spPr>
        <p:txBody>
          <a:bodyPr>
            <a:noAutofit/>
          </a:bodyPr>
          <a:lstStyle/>
          <a:p>
            <a:pPr marL="847483" indent="-847483">
              <a:defRPr/>
            </a:pPr>
            <a:r>
              <a:rPr lang="zh-TW" altLang="en-US" sz="5500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感謝聆聽，敬請指教 </a:t>
            </a: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0DD07969-421D-44F0-9A7D-E8A321E1288B}" type="slidenum">
              <a:rPr lang="zh-TW" altLang="en-US" smtClean="0"/>
              <a:pPr/>
              <a:t>15</a:t>
            </a:fld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5850756" y="3132559"/>
            <a:ext cx="4131351" cy="2228983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pPr algn="ctr"/>
            <a:endParaRPr lang="en-US" altLang="zh-TW" sz="2300" dirty="0">
              <a:latin typeface="Arial" pitchFamily="34" charset="0"/>
              <a:ea typeface="標楷體" pitchFamily="65" charset="-120"/>
              <a:cs typeface="Arial" pitchFamily="34" charset="0"/>
            </a:endParaRPr>
          </a:p>
          <a:p>
            <a:r>
              <a:rPr lang="zh-TW" altLang="en-US" sz="2300" dirty="0"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華藝數位股份有限公司</a:t>
            </a:r>
            <a:endParaRPr lang="en-US" altLang="zh-TW" sz="2300" dirty="0">
              <a:latin typeface="微軟正黑體" pitchFamily="34" charset="-120"/>
              <a:ea typeface="微軟正黑體" pitchFamily="34" charset="-120"/>
              <a:cs typeface="Arial" pitchFamily="34" charset="0"/>
            </a:endParaRPr>
          </a:p>
          <a:p>
            <a:r>
              <a:rPr lang="zh-TW" altLang="en-US" sz="2300" dirty="0" smtClean="0"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業務部</a:t>
            </a:r>
            <a:r>
              <a:rPr lang="zh-TW" altLang="en-US" sz="2300" dirty="0"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 </a:t>
            </a:r>
            <a:r>
              <a:rPr lang="zh-TW" altLang="en-US" sz="2300" dirty="0" smtClean="0"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孫偉傑</a:t>
            </a:r>
            <a:endParaRPr lang="en-US" altLang="zh-TW" sz="2300" dirty="0">
              <a:latin typeface="微軟正黑體" pitchFamily="34" charset="-120"/>
              <a:ea typeface="微軟正黑體" pitchFamily="34" charset="-120"/>
              <a:cs typeface="Arial" pitchFamily="34" charset="0"/>
            </a:endParaRPr>
          </a:p>
          <a:p>
            <a:r>
              <a:rPr lang="en-US" altLang="zh-TW" sz="23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  <a:hlinkClick r:id="rId4"/>
              </a:rPr>
              <a:t>Anthony.sun@airiti.com</a:t>
            </a:r>
            <a:endParaRPr lang="en-US" altLang="zh-TW" sz="2300" dirty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  <a:p>
            <a:r>
              <a:rPr lang="en-US" altLang="zh-TW" sz="23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02-29266006#8857</a:t>
            </a:r>
            <a:endParaRPr lang="en-US" altLang="zh-TW" sz="2300" dirty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  <a:p>
            <a:r>
              <a:rPr lang="en-US" altLang="zh-TW" sz="23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0939141073</a:t>
            </a:r>
            <a:endParaRPr lang="zh-TW" altLang="en-US" sz="2300" dirty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27690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2"/>
          <p:cNvSpPr txBox="1">
            <a:spLocks/>
          </p:cNvSpPr>
          <p:nvPr/>
        </p:nvSpPr>
        <p:spPr>
          <a:xfrm>
            <a:off x="666180" y="900311"/>
            <a:ext cx="9492550" cy="6480720"/>
          </a:xfrm>
          <a:prstGeom prst="rect">
            <a:avLst/>
          </a:prstGeom>
        </p:spPr>
        <p:txBody>
          <a:bodyPr/>
          <a:lstStyle/>
          <a:p>
            <a:pPr marL="373384" indent="-373384">
              <a:spcBef>
                <a:spcPct val="20000"/>
              </a:spcBef>
              <a:buClr>
                <a:srgbClr val="6F2B0B"/>
              </a:buClr>
              <a:buFont typeface="Arial" pitchFamily="34" charset="0"/>
              <a:buChar char="•"/>
              <a:defRPr/>
            </a:pP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Airiti Library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華藝線上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圖書館</a:t>
            </a:r>
            <a:r>
              <a:rPr lang="en-US" altLang="zh-TW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-CEPS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中文電子期刊資料庫</a:t>
            </a: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CETD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碩博士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論文資料庫</a:t>
            </a: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spcBef>
                <a:spcPct val="20000"/>
              </a:spcBef>
              <a:buClr>
                <a:srgbClr val="6F2B0B"/>
              </a:buClr>
              <a:defRPr/>
            </a:pPr>
            <a:r>
              <a:rPr lang="en-US" altLang="zh-TW" dirty="0"/>
              <a:t>-</a:t>
            </a:r>
            <a:r>
              <a:rPr lang="zh-TW" altLang="en-US" dirty="0"/>
              <a:t>  </a:t>
            </a:r>
            <a:r>
              <a:rPr lang="en-US" altLang="zh-TW" dirty="0"/>
              <a:t>	</a:t>
            </a:r>
            <a:r>
              <a:rPr lang="zh-TW" altLang="en-US" dirty="0"/>
              <a:t>綜合型</a:t>
            </a:r>
            <a:r>
              <a:rPr lang="zh-TW" altLang="en-US" dirty="0" smtClean="0"/>
              <a:t>資料庫</a:t>
            </a: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標題 1"/>
          <p:cNvSpPr txBox="1">
            <a:spLocks/>
          </p:cNvSpPr>
          <p:nvPr/>
        </p:nvSpPr>
        <p:spPr>
          <a:xfrm>
            <a:off x="882204" y="-35793"/>
            <a:ext cx="8229600" cy="1143000"/>
          </a:xfrm>
          <a:prstGeom prst="rect">
            <a:avLst/>
          </a:prstGeom>
        </p:spPr>
        <p:txBody>
          <a:bodyPr vert="horz" lIns="99569" tIns="49785" rIns="99569" bIns="49785" rtlCol="0" anchor="ctr">
            <a:normAutofit fontScale="97500"/>
          </a:bodyPr>
          <a:lstStyle>
            <a:lvl1pPr algn="ctr" defTabSz="99569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403329"/>
                </a:solidFill>
                <a:latin typeface="Garamond" pitchFamily="18" charset="0"/>
                <a:ea typeface="華康新特明體(P)" pitchFamily="18" charset="-120"/>
                <a:cs typeface="+mj-cs"/>
              </a:defRPr>
            </a:lvl1pPr>
          </a:lstStyle>
          <a:p>
            <a:pPr algn="l"/>
            <a:r>
              <a:rPr lang="zh-TW" altLang="en-US" sz="44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大綱</a:t>
            </a:r>
          </a:p>
        </p:txBody>
      </p:sp>
    </p:spTree>
    <p:extLst>
      <p:ext uri="{BB962C8B-B14F-4D97-AF65-F5344CB8AC3E}">
        <p14:creationId xmlns:p14="http://schemas.microsoft.com/office/powerpoint/2010/main" val="1921516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線接點 5"/>
          <p:cNvCxnSpPr/>
          <p:nvPr/>
        </p:nvCxnSpPr>
        <p:spPr>
          <a:xfrm>
            <a:off x="450156" y="3492599"/>
            <a:ext cx="9721080" cy="0"/>
          </a:xfrm>
          <a:prstGeom prst="line">
            <a:avLst/>
          </a:prstGeom>
          <a:ln w="28575">
            <a:solidFill>
              <a:srgbClr val="EC6C0F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8" name="圖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342" y="2348054"/>
            <a:ext cx="6589653" cy="11198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7473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1386260" y="252239"/>
            <a:ext cx="7632848" cy="576064"/>
          </a:xfrm>
        </p:spPr>
        <p:txBody>
          <a:bodyPr>
            <a:normAutofit fontScale="90000"/>
          </a:bodyPr>
          <a:lstStyle/>
          <a:p>
            <a:r>
              <a:rPr lang="zh-TW" altLang="en-US" sz="40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華藝線上圖書館</a:t>
            </a:r>
            <a:r>
              <a:rPr lang="en-US" altLang="zh-TW" sz="44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49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期刊庫、論文庫</a:t>
            </a: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97" y="828675"/>
            <a:ext cx="9116407" cy="5926138"/>
          </a:xfrm>
          <a:prstGeom prst="rect">
            <a:avLst/>
          </a:prstGeom>
          <a:noFill/>
          <a:ln w="9525">
            <a:solidFill>
              <a:srgbClr val="0066FF"/>
            </a:solidFill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7722964" y="1332359"/>
            <a:ext cx="180020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4914652" y="6804967"/>
            <a:ext cx="5328592" cy="40011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dirty="0"/>
              <a:t>網站連結：</a:t>
            </a:r>
            <a:r>
              <a:rPr lang="en-US" altLang="zh-TW" dirty="0">
                <a:hlinkClick r:id="rId3"/>
              </a:rPr>
              <a:t>http://www.airitilibrary.com/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3773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5</a:t>
            </a:fld>
            <a:endParaRPr lang="zh-TW" altLang="en-US" dirty="0"/>
          </a:p>
        </p:txBody>
      </p:sp>
      <p:sp>
        <p:nvSpPr>
          <p:cNvPr id="6" name="內容版面配置區 1"/>
          <p:cNvSpPr txBox="1">
            <a:spLocks/>
          </p:cNvSpPr>
          <p:nvPr/>
        </p:nvSpPr>
        <p:spPr>
          <a:xfrm>
            <a:off x="5176159" y="1012123"/>
            <a:ext cx="4390983" cy="4990084"/>
          </a:xfrm>
          <a:prstGeom prst="rect">
            <a:avLst/>
          </a:prstGeom>
        </p:spPr>
        <p:txBody>
          <a:bodyPr vert="horz" lIns="104306" tIns="52153" rIns="104306" bIns="52153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711886" indent="-586719">
              <a:buFont typeface="+mj-lt"/>
              <a:buAutoNum type="arabicPeriod"/>
            </a:pPr>
            <a:endParaRPr lang="en-US" altLang="zh-TW" dirty="0"/>
          </a:p>
        </p:txBody>
      </p:sp>
      <p:sp>
        <p:nvSpPr>
          <p:cNvPr id="66" name="標題 2"/>
          <p:cNvSpPr txBox="1">
            <a:spLocks/>
          </p:cNvSpPr>
          <p:nvPr/>
        </p:nvSpPr>
        <p:spPr>
          <a:xfrm>
            <a:off x="378725" y="280169"/>
            <a:ext cx="6062696" cy="714380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pPr defTabSz="1043056">
              <a:spcBef>
                <a:spcPct val="0"/>
              </a:spcBef>
              <a:defRPr/>
            </a:pPr>
            <a:endParaRPr lang="en-US" altLang="zh-TW" sz="3600" b="1" dirty="0" smtClean="0">
              <a:ln w="3175">
                <a:solidFill>
                  <a:schemeClr val="bg1"/>
                </a:solidFill>
              </a:ln>
              <a:solidFill>
                <a:srgbClr val="FF0000"/>
              </a:solidFill>
              <a:latin typeface="微軟正黑體" pitchFamily="34" charset="-120"/>
              <a:ea typeface="微軟正黑體" pitchFamily="34" charset="-120"/>
              <a:cs typeface="+mj-cs"/>
            </a:endParaRPr>
          </a:p>
          <a:p>
            <a:pPr defTabSz="1043056">
              <a:spcBef>
                <a:spcPct val="0"/>
              </a:spcBef>
              <a:defRPr/>
            </a:pPr>
            <a:endParaRPr lang="zh-TW" altLang="en-US" sz="4100" b="1" dirty="0">
              <a:ln w="3175">
                <a:solidFill>
                  <a:schemeClr val="bg1"/>
                </a:solidFill>
              </a:ln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-225464" y="923111"/>
            <a:ext cx="11144328" cy="5275971"/>
          </a:xfrm>
          <a:prstGeom prst="rect">
            <a:avLst/>
          </a:prstGeom>
        </p:spPr>
        <p:txBody>
          <a:bodyPr wrap="square" lIns="104306" tIns="52153" rIns="104306" bIns="52153">
            <a:spAutoFit/>
          </a:bodyPr>
          <a:lstStyle/>
          <a:p>
            <a:pPr marL="391146" indent="-391146">
              <a:buSzPts val="1200"/>
            </a:pPr>
            <a:r>
              <a:rPr lang="zh-TW" altLang="en-US" sz="2800" b="1" kern="0" dirty="0" smtClean="0">
                <a:solidFill>
                  <a:srgbClr val="222222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     </a:t>
            </a:r>
            <a:r>
              <a:rPr lang="en-US" altLang="zh-TW" sz="2800" b="1" kern="0" dirty="0" smtClean="0">
                <a:solidFill>
                  <a:srgbClr val="222222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CEPS</a:t>
            </a:r>
            <a:r>
              <a:rPr lang="zh-TW" altLang="en-US" sz="2800" b="1" kern="0" dirty="0" smtClean="0">
                <a:solidFill>
                  <a:srgbClr val="222222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中文電子期刊</a:t>
            </a:r>
            <a:r>
              <a:rPr lang="en-US" altLang="zh-TW" sz="2800" b="1" kern="0" dirty="0" smtClean="0">
                <a:solidFill>
                  <a:srgbClr val="222222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:</a:t>
            </a:r>
            <a:r>
              <a:rPr lang="en-US" altLang="zh-TW" sz="2800" kern="0" dirty="0" smtClean="0">
                <a:solidFill>
                  <a:srgbClr val="222222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(</a:t>
            </a:r>
            <a:r>
              <a:rPr lang="zh-TW" altLang="zh-TW" sz="2800" kern="0" dirty="0">
                <a:solidFill>
                  <a:srgbClr val="222222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全文</a:t>
            </a:r>
            <a:r>
              <a:rPr lang="en-US" altLang="zh-TW" sz="2800" kern="0" dirty="0">
                <a:solidFill>
                  <a:srgbClr val="222222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PDF</a:t>
            </a:r>
            <a:r>
              <a:rPr lang="zh-TW" altLang="zh-TW" sz="2800" kern="0" dirty="0">
                <a:solidFill>
                  <a:srgbClr val="222222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檔</a:t>
            </a:r>
            <a:r>
              <a:rPr lang="en-US" altLang="zh-TW" sz="2800" kern="0" dirty="0" smtClean="0">
                <a:solidFill>
                  <a:srgbClr val="222222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)</a:t>
            </a:r>
          </a:p>
          <a:p>
            <a:pPr>
              <a:buSzPts val="1200"/>
            </a:pPr>
            <a:endParaRPr lang="zh-TW" altLang="zh-TW" sz="2800" kern="100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  <a:p>
            <a:pPr marL="847483" lvl="1" indent="-325955">
              <a:buFont typeface="Wingdings" panose="05000000000000000000" pitchFamily="2" charset="2"/>
              <a:buChar char=""/>
            </a:pPr>
            <a:r>
              <a:rPr lang="zh-TW" altLang="en-US" sz="2800" kern="0" dirty="0" smtClean="0">
                <a:solidFill>
                  <a:srgbClr val="222222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收錄數量</a:t>
            </a:r>
            <a:r>
              <a:rPr lang="en-US" altLang="zh-TW" sz="2800" kern="0" dirty="0" smtClean="0">
                <a:solidFill>
                  <a:srgbClr val="222222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:5,000</a:t>
            </a:r>
            <a:r>
              <a:rPr lang="zh-TW" altLang="en-US" sz="2800" kern="0" dirty="0" smtClean="0">
                <a:solidFill>
                  <a:srgbClr val="222222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多種</a:t>
            </a:r>
            <a:r>
              <a:rPr lang="en-US" altLang="zh-TW" sz="2800" kern="0" dirty="0" smtClean="0">
                <a:solidFill>
                  <a:srgbClr val="222222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2</a:t>
            </a:r>
            <a:r>
              <a:rPr lang="zh-TW" altLang="en-US" sz="2800" kern="0" dirty="0" smtClean="0">
                <a:solidFill>
                  <a:srgbClr val="222222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岸</a:t>
            </a:r>
            <a:r>
              <a:rPr lang="en-US" altLang="zh-TW" sz="2800" kern="0" dirty="0" smtClean="0">
                <a:solidFill>
                  <a:srgbClr val="222222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4</a:t>
            </a:r>
            <a:r>
              <a:rPr lang="zh-TW" altLang="en-US" sz="2800" kern="0" dirty="0" smtClean="0">
                <a:solidFill>
                  <a:srgbClr val="222222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地及國際指標期刊</a:t>
            </a:r>
            <a:r>
              <a:rPr lang="en-US" altLang="zh-TW" sz="2800" kern="0" dirty="0" smtClean="0">
                <a:solidFill>
                  <a:srgbClr val="222222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2800" kern="0" dirty="0" smtClean="0">
                <a:solidFill>
                  <a:srgbClr val="222222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臺灣 </a:t>
            </a:r>
            <a:r>
              <a:rPr lang="en-US" altLang="zh-TW" sz="2800" kern="0" dirty="0" smtClean="0">
                <a:solidFill>
                  <a:srgbClr val="222222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2000</a:t>
            </a:r>
            <a:r>
              <a:rPr lang="zh-TW" altLang="en-US" sz="2800" kern="0" dirty="0" smtClean="0">
                <a:solidFill>
                  <a:srgbClr val="222222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多種</a:t>
            </a:r>
            <a:r>
              <a:rPr lang="en-US" altLang="zh-TW" sz="2800" kern="0" dirty="0" smtClean="0">
                <a:solidFill>
                  <a:srgbClr val="222222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2800" kern="0" dirty="0" smtClean="0">
                <a:solidFill>
                  <a:srgbClr val="222222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，</a:t>
            </a:r>
            <a:endParaRPr lang="en-US" altLang="zh-TW" sz="2800" kern="0" dirty="0" smtClean="0">
              <a:solidFill>
                <a:srgbClr val="222222"/>
              </a:solidFill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  <a:p>
            <a:pPr marL="847483" lvl="1" indent="-325955"/>
            <a:r>
              <a:rPr lang="zh-TW" altLang="en-US" sz="2800" kern="0" dirty="0" smtClean="0">
                <a:solidFill>
                  <a:srgbClr val="222222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    </a:t>
            </a:r>
            <a:r>
              <a:rPr lang="en-US" altLang="zh-TW" sz="2800" kern="0" dirty="0" smtClean="0">
                <a:solidFill>
                  <a:srgbClr val="222222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30</a:t>
            </a:r>
            <a:r>
              <a:rPr lang="en-US" altLang="zh-TW" sz="2800" kern="0" dirty="0" smtClean="0">
                <a:solidFill>
                  <a:srgbClr val="222222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0</a:t>
            </a:r>
            <a:r>
              <a:rPr lang="zh-TW" altLang="en-US" sz="2800" kern="0" dirty="0" smtClean="0">
                <a:solidFill>
                  <a:srgbClr val="222222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多萬篇全文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。</a:t>
            </a:r>
            <a:r>
              <a:rPr lang="zh-TW" altLang="en-US" sz="2800" kern="0" dirty="0" smtClean="0">
                <a:solidFill>
                  <a:srgbClr val="222222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佔臺灣學術期刊九成以上。</a:t>
            </a:r>
            <a:endParaRPr lang="en-US" altLang="zh-TW" sz="2800" kern="0" dirty="0" smtClean="0">
              <a:solidFill>
                <a:srgbClr val="222222"/>
              </a:solidFill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  <a:p>
            <a:pPr marL="847483" lvl="1" indent="-325955"/>
            <a:endParaRPr lang="en-US" altLang="zh-TW" sz="2800" kern="0" dirty="0" smtClean="0">
              <a:solidFill>
                <a:srgbClr val="222222"/>
              </a:solidFill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  <a:p>
            <a:pPr marL="847483" marR="173843" lvl="1" indent="-325955">
              <a:buFont typeface="Wingdings" panose="05000000000000000000" pitchFamily="2" charset="2"/>
              <a:buChar char=""/>
            </a:pPr>
            <a:r>
              <a:rPr lang="zh-TW" altLang="zh-TW" sz="2800" kern="0" dirty="0" smtClean="0">
                <a:solidFill>
                  <a:srgbClr val="222222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學科領域：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人文學、工程學、基礎與應用科學、生物農學、醫 藥衛生及社會科學等六大主題</a:t>
            </a:r>
            <a:r>
              <a:rPr lang="zh-TW" altLang="en-US" sz="2800" dirty="0" smtClean="0">
                <a:latin typeface="微軟正黑體"/>
                <a:ea typeface="微軟正黑體"/>
                <a:cs typeface="Times New Roman" panose="02020603050405020304" pitchFamily="18" charset="0"/>
              </a:rPr>
              <a:t>，</a:t>
            </a:r>
            <a:r>
              <a:rPr lang="en-US" altLang="zh-TW" sz="2800" dirty="0" smtClean="0">
                <a:latin typeface="微軟正黑體"/>
                <a:ea typeface="微軟正黑體"/>
                <a:cs typeface="Times New Roman" panose="02020603050405020304" pitchFamily="18" charset="0"/>
              </a:rPr>
              <a:t>69</a:t>
            </a:r>
            <a:r>
              <a:rPr lang="zh-TW" altLang="en-US" sz="2800" dirty="0" smtClean="0">
                <a:latin typeface="微軟正黑體"/>
                <a:ea typeface="微軟正黑體"/>
                <a:cs typeface="Times New Roman" panose="02020603050405020304" pitchFamily="18" charset="0"/>
              </a:rPr>
              <a:t>種小主題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。</a:t>
            </a:r>
            <a:endParaRPr lang="en-US" altLang="zh-TW" sz="2800" dirty="0" smtClean="0"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  <a:p>
            <a:pPr marL="847483" marR="173843" lvl="1" indent="-325955"/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    </a:t>
            </a:r>
            <a:endParaRPr lang="zh-TW" altLang="zh-TW" sz="2800" kern="100" dirty="0" smtClean="0"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  <a:p>
            <a:pPr marL="847483" lvl="1" indent="-325955">
              <a:buFont typeface="Wingdings" panose="05000000000000000000" pitchFamily="2" charset="2"/>
              <a:buChar char=""/>
            </a:pPr>
            <a:r>
              <a:rPr lang="zh-TW" altLang="en-US" sz="2800" kern="0" dirty="0" smtClean="0">
                <a:solidFill>
                  <a:srgbClr val="222222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全文率</a:t>
            </a:r>
            <a:r>
              <a:rPr lang="en-US" altLang="zh-TW" sz="2800" kern="0" dirty="0" smtClean="0">
                <a:solidFill>
                  <a:srgbClr val="222222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:</a:t>
            </a:r>
            <a:r>
              <a:rPr lang="zh-TW" altLang="en-US" sz="2800" kern="0" dirty="0" smtClean="0">
                <a:solidFill>
                  <a:srgbClr val="222222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高達</a:t>
            </a:r>
            <a:r>
              <a:rPr lang="en-US" altLang="zh-TW" sz="2800" kern="0" dirty="0" smtClean="0">
                <a:solidFill>
                  <a:srgbClr val="222222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97%</a:t>
            </a:r>
            <a:r>
              <a:rPr lang="zh-TW" altLang="en-US" sz="2800" kern="0" dirty="0" smtClean="0">
                <a:solidFill>
                  <a:srgbClr val="222222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，其中</a:t>
            </a:r>
            <a:r>
              <a:rPr lang="en-US" altLang="zh-TW" sz="2800" kern="0" dirty="0" smtClean="0">
                <a:solidFill>
                  <a:srgbClr val="222222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546</a:t>
            </a:r>
            <a:r>
              <a:rPr lang="zh-TW" altLang="en-US" sz="2800" kern="0" dirty="0" smtClean="0">
                <a:solidFill>
                  <a:srgbClr val="222222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種為獨有內容。</a:t>
            </a:r>
            <a:endParaRPr lang="en-US" altLang="zh-TW" sz="2800" kern="0" dirty="0" smtClean="0">
              <a:solidFill>
                <a:srgbClr val="222222"/>
              </a:solidFill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  <a:p>
            <a:pPr marL="847483" lvl="1" indent="-325955">
              <a:buFont typeface="Wingdings" panose="05000000000000000000" pitchFamily="2" charset="2"/>
              <a:buChar char=""/>
            </a:pPr>
            <a:endParaRPr lang="en-US" altLang="zh-TW" sz="2800" kern="0" dirty="0" smtClean="0">
              <a:solidFill>
                <a:srgbClr val="222222"/>
              </a:solidFill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  <a:p>
            <a:pPr marL="847483" lvl="1" indent="-325955">
              <a:buFont typeface="Wingdings" panose="05000000000000000000" pitchFamily="2" charset="2"/>
              <a:buChar char=""/>
            </a:pPr>
            <a:r>
              <a:rPr lang="zh-TW" altLang="en-US" sz="2800" kern="0" dirty="0" smtClean="0">
                <a:solidFill>
                  <a:srgbClr val="222222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收錄指標性期刊</a:t>
            </a:r>
            <a:r>
              <a:rPr lang="en-US" altLang="zh-TW" sz="2800" kern="0" dirty="0" smtClean="0">
                <a:solidFill>
                  <a:srgbClr val="222222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:SCI</a:t>
            </a:r>
            <a:r>
              <a:rPr lang="zh-TW" altLang="en-US" sz="2800" kern="0" dirty="0" smtClean="0">
                <a:solidFill>
                  <a:srgbClr val="222222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、</a:t>
            </a:r>
            <a:r>
              <a:rPr lang="en-US" altLang="zh-TW" sz="2800" kern="0" dirty="0" smtClean="0">
                <a:solidFill>
                  <a:srgbClr val="222222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SSCI</a:t>
            </a:r>
            <a:r>
              <a:rPr lang="zh-TW" altLang="en-US" sz="2800" kern="0" dirty="0" smtClean="0">
                <a:solidFill>
                  <a:srgbClr val="222222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、</a:t>
            </a:r>
            <a:r>
              <a:rPr lang="en-US" altLang="zh-TW" sz="2800" kern="0" dirty="0" smtClean="0">
                <a:solidFill>
                  <a:srgbClr val="222222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A&amp;HCI</a:t>
            </a:r>
            <a:r>
              <a:rPr lang="zh-TW" altLang="en-US" sz="2800" kern="0" dirty="0" smtClean="0">
                <a:solidFill>
                  <a:srgbClr val="222222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、</a:t>
            </a:r>
            <a:r>
              <a:rPr lang="en-US" altLang="zh-TW" sz="2800" kern="0" dirty="0" smtClean="0">
                <a:solidFill>
                  <a:srgbClr val="222222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TSSCI</a:t>
            </a:r>
            <a:r>
              <a:rPr lang="zh-TW" altLang="en-US" sz="2800" kern="0" dirty="0" smtClean="0">
                <a:solidFill>
                  <a:srgbClr val="222222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、</a:t>
            </a:r>
            <a:r>
              <a:rPr lang="en-US" altLang="zh-TW" sz="2800" kern="0" dirty="0" smtClean="0">
                <a:solidFill>
                  <a:srgbClr val="222222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THCI Core</a:t>
            </a:r>
          </a:p>
          <a:p>
            <a:pPr lvl="1"/>
            <a:r>
              <a:rPr lang="zh-TW" altLang="en-US" sz="2800" kern="0" dirty="0">
                <a:solidFill>
                  <a:srgbClr val="222222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2800" kern="0" dirty="0" smtClean="0">
                <a:solidFill>
                  <a:srgbClr val="222222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 等指標期刊。</a:t>
            </a:r>
            <a:endParaRPr lang="en-US" altLang="zh-TW" sz="2800" kern="0" dirty="0">
              <a:solidFill>
                <a:srgbClr val="222222"/>
              </a:solidFill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88916" y="208731"/>
            <a:ext cx="38122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600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CEPS&lt;</a:t>
            </a:r>
            <a:r>
              <a:rPr lang="zh-TW" altLang="en-US" sz="3600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收錄範圍</a:t>
            </a:r>
            <a:r>
              <a:rPr lang="en-US" altLang="zh-TW" sz="3600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&gt;</a:t>
            </a:r>
            <a:endParaRPr lang="zh-TW" altLang="en-US" sz="36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7020" y="144102"/>
            <a:ext cx="19716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555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46040" y="379503"/>
            <a:ext cx="72747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Aft>
                <a:spcPts val="0"/>
              </a:spcAft>
              <a:buSzPts val="1200"/>
            </a:pPr>
            <a:r>
              <a:rPr lang="en-US" altLang="zh-TW" sz="3600" b="1" kern="0" dirty="0" smtClean="0">
                <a:solidFill>
                  <a:srgbClr val="222222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CETD</a:t>
            </a:r>
            <a:r>
              <a:rPr lang="zh-TW" altLang="en-US" sz="3600" b="1" kern="0" dirty="0" smtClean="0">
                <a:solidFill>
                  <a:srgbClr val="222222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中文碩博士論文</a:t>
            </a:r>
            <a:r>
              <a:rPr lang="en-US" altLang="zh-TW" sz="3600" b="1" kern="0" dirty="0" smtClean="0">
                <a:solidFill>
                  <a:srgbClr val="222222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:</a:t>
            </a:r>
            <a:r>
              <a:rPr lang="en-US" altLang="zh-TW" sz="3600" kern="0" dirty="0" smtClean="0">
                <a:solidFill>
                  <a:srgbClr val="222222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(</a:t>
            </a:r>
            <a:r>
              <a:rPr lang="zh-TW" altLang="zh-TW" sz="3600" kern="0" dirty="0" smtClean="0">
                <a:solidFill>
                  <a:srgbClr val="222222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全文</a:t>
            </a:r>
            <a:r>
              <a:rPr lang="en-US" altLang="zh-TW" sz="3600" kern="0" dirty="0" smtClean="0">
                <a:solidFill>
                  <a:srgbClr val="222222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PDF</a:t>
            </a:r>
            <a:r>
              <a:rPr lang="zh-TW" altLang="zh-TW" sz="3600" kern="0" dirty="0" smtClean="0">
                <a:solidFill>
                  <a:srgbClr val="222222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檔</a:t>
            </a:r>
            <a:r>
              <a:rPr lang="en-US" altLang="zh-TW" sz="3600" kern="0" dirty="0" smtClean="0">
                <a:solidFill>
                  <a:srgbClr val="222222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" name="矩形 4"/>
          <p:cNvSpPr/>
          <p:nvPr/>
        </p:nvSpPr>
        <p:spPr>
          <a:xfrm>
            <a:off x="988982" y="1280301"/>
            <a:ext cx="9254262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/>
            <a:r>
              <a:rPr lang="en-US" altLang="zh-TW" sz="2800" kern="0" dirty="0" smtClean="0">
                <a:solidFill>
                  <a:srgbClr val="222222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*   </a:t>
            </a:r>
            <a:r>
              <a:rPr lang="zh-TW" altLang="en-US" sz="2800" kern="0" dirty="0" smtClean="0">
                <a:solidFill>
                  <a:srgbClr val="222222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收錄內容</a:t>
            </a:r>
            <a:r>
              <a:rPr lang="en-US" altLang="zh-TW" sz="2800" kern="0" dirty="0" smtClean="0">
                <a:solidFill>
                  <a:srgbClr val="222222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:</a:t>
            </a:r>
            <a:r>
              <a:rPr lang="zh-TW" altLang="en-US" sz="2800" kern="0" dirty="0" smtClean="0">
                <a:solidFill>
                  <a:srgbClr val="222222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2800" kern="0" dirty="0" smtClean="0">
                <a:solidFill>
                  <a:srgbClr val="222222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40</a:t>
            </a:r>
            <a:r>
              <a:rPr lang="zh-TW" altLang="en-US" sz="2800" kern="0" dirty="0" smtClean="0">
                <a:solidFill>
                  <a:srgbClr val="222222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多間臺灣、香港大專院校博碩士論文。</a:t>
            </a:r>
            <a:endParaRPr lang="en-US" altLang="zh-TW" sz="2800" kern="0" dirty="0" smtClean="0">
              <a:solidFill>
                <a:srgbClr val="222222"/>
              </a:solidFill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  <a:p>
            <a:pPr marL="742950" lvl="1" indent="-285750"/>
            <a:endParaRPr lang="zh-TW" altLang="zh-TW" sz="2800" kern="100" dirty="0" smtClean="0"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  <a:p>
            <a:pPr marL="742950" lvl="1" indent="-285750">
              <a:spcAft>
                <a:spcPts val="0"/>
              </a:spcAft>
            </a:pPr>
            <a:r>
              <a:rPr lang="en-US" altLang="zh-TW" sz="2800" kern="0" dirty="0" smtClean="0">
                <a:solidFill>
                  <a:srgbClr val="222222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*   </a:t>
            </a:r>
            <a:r>
              <a:rPr lang="zh-TW" altLang="en-US" sz="2800" kern="0" dirty="0" smtClean="0">
                <a:solidFill>
                  <a:srgbClr val="222222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收錄數量</a:t>
            </a:r>
            <a:r>
              <a:rPr lang="en-US" altLang="zh-TW" sz="2800" kern="0" dirty="0" smtClean="0">
                <a:solidFill>
                  <a:srgbClr val="222222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:</a:t>
            </a:r>
            <a:r>
              <a:rPr lang="zh-TW" altLang="en-US" sz="2800" kern="0" dirty="0" smtClean="0">
                <a:solidFill>
                  <a:srgbClr val="222222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逾</a:t>
            </a:r>
            <a:r>
              <a:rPr lang="en-US" altLang="zh-TW" sz="2800" kern="0" dirty="0" smtClean="0">
                <a:solidFill>
                  <a:srgbClr val="222222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21</a:t>
            </a:r>
            <a:r>
              <a:rPr lang="zh-TW" altLang="en-US" sz="2800" kern="0" dirty="0" smtClean="0">
                <a:solidFill>
                  <a:srgbClr val="222222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萬篇全文，全文率</a:t>
            </a:r>
            <a:r>
              <a:rPr lang="en-US" altLang="zh-TW" sz="2800" kern="0" dirty="0" smtClean="0">
                <a:solidFill>
                  <a:srgbClr val="222222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71%</a:t>
            </a:r>
          </a:p>
          <a:p>
            <a:pPr marL="742950" lvl="1" indent="-285750">
              <a:spcAft>
                <a:spcPts val="0"/>
              </a:spcAft>
            </a:pPr>
            <a:endParaRPr lang="en-US" altLang="zh-TW" sz="2800" kern="0" dirty="0" smtClean="0">
              <a:solidFill>
                <a:srgbClr val="222222"/>
              </a:solidFill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  <a:p>
            <a:pPr marL="914400" lvl="1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altLang="en-US" sz="2800" kern="0" dirty="0" smtClean="0">
                <a:solidFill>
                  <a:srgbClr val="222222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研究型大學</a:t>
            </a:r>
            <a:r>
              <a:rPr lang="en-US" altLang="zh-TW" sz="2800" kern="0" dirty="0" smtClean="0">
                <a:solidFill>
                  <a:srgbClr val="222222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:</a:t>
            </a:r>
            <a:r>
              <a:rPr lang="zh-TW" altLang="en-US" sz="2800" kern="0" dirty="0" smtClean="0">
                <a:solidFill>
                  <a:srgbClr val="222222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全文量收錄最多為</a:t>
            </a:r>
            <a:r>
              <a:rPr lang="zh-TW" altLang="en-US" sz="2800" b="1" kern="0" dirty="0" smtClean="0">
                <a:solidFill>
                  <a:srgbClr val="222222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臺灣大學</a:t>
            </a:r>
            <a:r>
              <a:rPr lang="zh-TW" altLang="en-US" sz="2800" kern="0" dirty="0" smtClean="0">
                <a:solidFill>
                  <a:srgbClr val="222222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逾</a:t>
            </a:r>
            <a:r>
              <a:rPr lang="en-US" altLang="zh-TW" sz="2800" kern="0" dirty="0" smtClean="0">
                <a:solidFill>
                  <a:srgbClr val="222222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4</a:t>
            </a:r>
            <a:r>
              <a:rPr lang="zh-TW" altLang="en-US" sz="2800" kern="0" dirty="0" smtClean="0">
                <a:solidFill>
                  <a:srgbClr val="222222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萬</a:t>
            </a:r>
            <a:r>
              <a:rPr lang="en-US" altLang="zh-TW" sz="2800" kern="0" dirty="0" smtClean="0">
                <a:solidFill>
                  <a:srgbClr val="222222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6</a:t>
            </a:r>
            <a:r>
              <a:rPr lang="zh-TW" altLang="en-US" sz="2800" kern="0" dirty="0" smtClean="0">
                <a:solidFill>
                  <a:srgbClr val="222222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千</a:t>
            </a:r>
            <a:endParaRPr lang="en-US" altLang="zh-TW" sz="2800" kern="0" dirty="0" smtClean="0">
              <a:solidFill>
                <a:srgbClr val="222222"/>
              </a:solidFill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  <a:p>
            <a:pPr marL="457200" lvl="1">
              <a:spcAft>
                <a:spcPts val="0"/>
              </a:spcAft>
            </a:pPr>
            <a:r>
              <a:rPr lang="zh-TW" altLang="en-US" sz="2800" kern="0" dirty="0">
                <a:solidFill>
                  <a:srgbClr val="222222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2800" kern="0" dirty="0" smtClean="0">
                <a:solidFill>
                  <a:srgbClr val="222222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    篇全文及師範大學、政治大學、中興大學、</a:t>
            </a:r>
            <a:endParaRPr lang="en-US" altLang="zh-TW" sz="2800" kern="0" dirty="0" smtClean="0">
              <a:solidFill>
                <a:srgbClr val="222222"/>
              </a:solidFill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  <a:p>
            <a:pPr marL="457200" lvl="1">
              <a:spcAft>
                <a:spcPts val="0"/>
              </a:spcAft>
            </a:pPr>
            <a:r>
              <a:rPr lang="zh-TW" altLang="en-US" sz="2800" kern="0" dirty="0">
                <a:solidFill>
                  <a:srgbClr val="222222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2800" kern="0" dirty="0" smtClean="0">
                <a:solidFill>
                  <a:srgbClr val="222222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    陽明</a:t>
            </a:r>
            <a:r>
              <a:rPr lang="zh-TW" altLang="en-US" sz="2800" kern="0" dirty="0">
                <a:solidFill>
                  <a:srgbClr val="222222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交通大學</a:t>
            </a:r>
            <a:r>
              <a:rPr lang="zh-TW" altLang="en-US" sz="2800" kern="0" dirty="0" smtClean="0">
                <a:solidFill>
                  <a:srgbClr val="222222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、清華大學 </a:t>
            </a:r>
            <a:r>
              <a:rPr lang="en-US" altLang="zh-TW" sz="2800" kern="0" dirty="0" smtClean="0">
                <a:solidFill>
                  <a:srgbClr val="222222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…</a:t>
            </a:r>
            <a:r>
              <a:rPr lang="zh-TW" altLang="en-US" sz="2800" kern="0" dirty="0" smtClean="0">
                <a:solidFill>
                  <a:srgbClr val="222222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等國立研究型大學。</a:t>
            </a:r>
            <a:endParaRPr lang="en-US" altLang="zh-TW" sz="2800" kern="0" dirty="0" smtClean="0">
              <a:solidFill>
                <a:srgbClr val="222222"/>
              </a:solidFill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  <a:p>
            <a:pPr lvl="1">
              <a:spcAft>
                <a:spcPts val="0"/>
              </a:spcAft>
            </a:pPr>
            <a:endParaRPr lang="en-US" altLang="zh-TW" kern="0" dirty="0" smtClean="0">
              <a:solidFill>
                <a:srgbClr val="222222"/>
              </a:solidFill>
              <a:latin typeface="+mn-ea"/>
              <a:cs typeface="Times New Roman" panose="02020603050405020304" pitchFamily="18" charset="0"/>
            </a:endParaRPr>
          </a:p>
          <a:p>
            <a:pPr lvl="1">
              <a:spcAft>
                <a:spcPts val="0"/>
              </a:spcAft>
            </a:pPr>
            <a:endParaRPr lang="en-US" altLang="zh-TW" kern="0" dirty="0" smtClean="0">
              <a:solidFill>
                <a:srgbClr val="222222"/>
              </a:solidFill>
              <a:latin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256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6600" y="1158081"/>
            <a:ext cx="9220200" cy="5267325"/>
          </a:xfrm>
          <a:prstGeom prst="rect">
            <a:avLst/>
          </a:prstGeom>
          <a:noFill/>
          <a:ln w="9525">
            <a:solidFill>
              <a:srgbClr val="0066FF"/>
            </a:solidFill>
            <a:miter lim="800000"/>
            <a:headEnd/>
            <a:tailEnd/>
          </a:ln>
        </p:spPr>
      </p:pic>
      <p:sp>
        <p:nvSpPr>
          <p:cNvPr id="5" name="標題 1"/>
          <p:cNvSpPr txBox="1">
            <a:spLocks/>
          </p:cNvSpPr>
          <p:nvPr/>
        </p:nvSpPr>
        <p:spPr>
          <a:xfrm>
            <a:off x="594172" y="180232"/>
            <a:ext cx="9433048" cy="720079"/>
          </a:xfrm>
          <a:prstGeom prst="rect">
            <a:avLst/>
          </a:prstGeom>
        </p:spPr>
        <p:txBody>
          <a:bodyPr vert="horz" lIns="99569" tIns="49785" rIns="99569" bIns="49785" rtlCol="0" anchor="ctr">
            <a:normAutofit lnSpcReduction="10000"/>
          </a:bodyPr>
          <a:lstStyle/>
          <a:p>
            <a:pPr marL="0" marR="0" lvl="0" indent="0" algn="ctr" defTabSz="99569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檢索模式</a:t>
            </a:r>
          </a:p>
        </p:txBody>
      </p:sp>
      <p:sp>
        <p:nvSpPr>
          <p:cNvPr id="6" name="矩形 5"/>
          <p:cNvSpPr/>
          <p:nvPr/>
        </p:nvSpPr>
        <p:spPr>
          <a:xfrm>
            <a:off x="3042444" y="2556644"/>
            <a:ext cx="792088" cy="216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3157240" y="3348583"/>
            <a:ext cx="1656184" cy="4320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向右箭號 7"/>
          <p:cNvSpPr/>
          <p:nvPr/>
        </p:nvSpPr>
        <p:spPr>
          <a:xfrm>
            <a:off x="3978548" y="2556495"/>
            <a:ext cx="2580574" cy="193272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6930876" y="2509115"/>
            <a:ext cx="792088" cy="216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0226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30" y="1332731"/>
            <a:ext cx="8254940" cy="592613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4" name="標題 1"/>
          <p:cNvSpPr txBox="1">
            <a:spLocks/>
          </p:cNvSpPr>
          <p:nvPr/>
        </p:nvSpPr>
        <p:spPr>
          <a:xfrm>
            <a:off x="594172" y="180232"/>
            <a:ext cx="9433048" cy="720079"/>
          </a:xfrm>
          <a:prstGeom prst="rect">
            <a:avLst/>
          </a:prstGeom>
        </p:spPr>
        <p:txBody>
          <a:bodyPr vert="horz" lIns="99569" tIns="49785" rIns="99569" bIns="49785" rtlCol="0" anchor="ctr">
            <a:normAutofit lnSpcReduction="10000"/>
          </a:bodyPr>
          <a:lstStyle/>
          <a:p>
            <a:pPr marL="0" marR="0" lvl="0" indent="0" algn="ctr" defTabSz="99569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檢索結果取得全文</a:t>
            </a:r>
          </a:p>
        </p:txBody>
      </p:sp>
      <p:sp>
        <p:nvSpPr>
          <p:cNvPr id="5" name="矩形 4"/>
          <p:cNvSpPr/>
          <p:nvPr/>
        </p:nvSpPr>
        <p:spPr>
          <a:xfrm>
            <a:off x="3474493" y="4068662"/>
            <a:ext cx="5976664" cy="324036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1" name="群組 10"/>
          <p:cNvGrpSpPr/>
          <p:nvPr/>
        </p:nvGrpSpPr>
        <p:grpSpPr>
          <a:xfrm>
            <a:off x="162124" y="756295"/>
            <a:ext cx="4248472" cy="1152128"/>
            <a:chOff x="162124" y="756295"/>
            <a:chExt cx="4248472" cy="1152128"/>
          </a:xfrm>
        </p:grpSpPr>
        <p:sp>
          <p:nvSpPr>
            <p:cNvPr id="8" name="矩形 7"/>
            <p:cNvSpPr/>
            <p:nvPr/>
          </p:nvSpPr>
          <p:spPr>
            <a:xfrm>
              <a:off x="1170236" y="1260351"/>
              <a:ext cx="3240360" cy="64807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直線圖說文字 1 9"/>
            <p:cNvSpPr/>
            <p:nvPr/>
          </p:nvSpPr>
          <p:spPr>
            <a:xfrm>
              <a:off x="162124" y="756295"/>
              <a:ext cx="1656184" cy="432048"/>
            </a:xfrm>
            <a:prstGeom prst="borderCallout1">
              <a:avLst>
                <a:gd name="adj1" fmla="val 98421"/>
                <a:gd name="adj2" fmla="val 31962"/>
                <a:gd name="adj3" fmla="val 165768"/>
                <a:gd name="adj4" fmla="val 60641"/>
              </a:avLst>
            </a:prstGeom>
            <a:ln w="28575">
              <a:solidFill>
                <a:srgbClr val="FF0000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800" b="1" dirty="0">
                  <a:latin typeface="微軟正黑體" pitchFamily="34" charset="-120"/>
                  <a:ea typeface="微軟正黑體" pitchFamily="34" charset="-120"/>
                </a:rPr>
                <a:t>文章類型</a:t>
              </a:r>
            </a:p>
          </p:txBody>
        </p:sp>
      </p:grpSp>
      <p:grpSp>
        <p:nvGrpSpPr>
          <p:cNvPr id="14" name="群組 13"/>
          <p:cNvGrpSpPr/>
          <p:nvPr/>
        </p:nvGrpSpPr>
        <p:grpSpPr>
          <a:xfrm>
            <a:off x="72008" y="2052439"/>
            <a:ext cx="3330476" cy="5184576"/>
            <a:chOff x="72008" y="2052439"/>
            <a:chExt cx="3330476" cy="5184576"/>
          </a:xfrm>
        </p:grpSpPr>
        <p:sp>
          <p:nvSpPr>
            <p:cNvPr id="9" name="矩形 8"/>
            <p:cNvSpPr/>
            <p:nvPr/>
          </p:nvSpPr>
          <p:spPr>
            <a:xfrm>
              <a:off x="1314252" y="2700511"/>
              <a:ext cx="2088232" cy="453650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" name="直線圖說文字 1 11"/>
            <p:cNvSpPr/>
            <p:nvPr/>
          </p:nvSpPr>
          <p:spPr>
            <a:xfrm>
              <a:off x="162124" y="2052439"/>
              <a:ext cx="1656184" cy="576064"/>
            </a:xfrm>
            <a:prstGeom prst="borderCallout1">
              <a:avLst>
                <a:gd name="adj1" fmla="val 98421"/>
                <a:gd name="adj2" fmla="val 31962"/>
                <a:gd name="adj3" fmla="val 165768"/>
                <a:gd name="adj4" fmla="val 70935"/>
              </a:avLst>
            </a:prstGeom>
            <a:ln w="28575">
              <a:solidFill>
                <a:srgbClr val="FF0000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800" b="1" dirty="0">
                  <a:latin typeface="微軟正黑體" pitchFamily="34" charset="-120"/>
                  <a:ea typeface="微軟正黑體" pitchFamily="34" charset="-120"/>
                </a:rPr>
                <a:t>選擇分類類型</a:t>
              </a:r>
            </a:p>
          </p:txBody>
        </p:sp>
        <p:sp>
          <p:nvSpPr>
            <p:cNvPr id="13" name="文字方塊 12"/>
            <p:cNvSpPr txBox="1"/>
            <p:nvPr/>
          </p:nvSpPr>
          <p:spPr>
            <a:xfrm>
              <a:off x="72008" y="2921759"/>
              <a:ext cx="1458268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/>
                <a:t>學科分類</a:t>
              </a:r>
              <a:endParaRPr lang="en-US" altLang="zh-TW" dirty="0"/>
            </a:p>
            <a:p>
              <a:r>
                <a:rPr lang="zh-TW" altLang="en-US" dirty="0"/>
                <a:t>年代</a:t>
              </a:r>
              <a:endParaRPr lang="en-US" altLang="zh-TW" dirty="0"/>
            </a:p>
            <a:p>
              <a:r>
                <a:rPr lang="zh-TW" altLang="en-US" dirty="0"/>
                <a:t>出版品名稱</a:t>
              </a:r>
              <a:endParaRPr lang="en-US" altLang="zh-TW" dirty="0"/>
            </a:p>
            <a:p>
              <a:r>
                <a:rPr lang="zh-TW" altLang="en-US" dirty="0"/>
                <a:t>指標期刊</a:t>
              </a:r>
              <a:endParaRPr lang="en-US" altLang="zh-TW" dirty="0"/>
            </a:p>
            <a:p>
              <a:r>
                <a:rPr lang="zh-TW" altLang="en-US" dirty="0"/>
                <a:t>地區</a:t>
              </a:r>
              <a:endParaRPr lang="en-US" altLang="zh-TW" dirty="0"/>
            </a:p>
            <a:p>
              <a:r>
                <a:rPr lang="zh-TW" altLang="en-US" dirty="0"/>
                <a:t>語言</a:t>
              </a:r>
            </a:p>
          </p:txBody>
        </p:sp>
      </p:grpSp>
      <p:grpSp>
        <p:nvGrpSpPr>
          <p:cNvPr id="16" name="群組 15"/>
          <p:cNvGrpSpPr/>
          <p:nvPr/>
        </p:nvGrpSpPr>
        <p:grpSpPr>
          <a:xfrm>
            <a:off x="3474492" y="1404367"/>
            <a:ext cx="6552728" cy="1512168"/>
            <a:chOff x="3474492" y="1404367"/>
            <a:chExt cx="6552728" cy="1512168"/>
          </a:xfrm>
        </p:grpSpPr>
        <p:sp>
          <p:nvSpPr>
            <p:cNvPr id="7" name="矩形 6"/>
            <p:cNvSpPr/>
            <p:nvPr/>
          </p:nvSpPr>
          <p:spPr>
            <a:xfrm>
              <a:off x="3474492" y="2268463"/>
              <a:ext cx="5400600" cy="64807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直線圖說文字 1 14"/>
            <p:cNvSpPr/>
            <p:nvPr/>
          </p:nvSpPr>
          <p:spPr>
            <a:xfrm>
              <a:off x="7722964" y="1404367"/>
              <a:ext cx="2304256" cy="432048"/>
            </a:xfrm>
            <a:prstGeom prst="borderCallout1">
              <a:avLst>
                <a:gd name="adj1" fmla="val 98421"/>
                <a:gd name="adj2" fmla="val 31962"/>
                <a:gd name="adj3" fmla="val 201640"/>
                <a:gd name="adj4" fmla="val 8237"/>
              </a:avLst>
            </a:prstGeom>
            <a:ln w="28575">
              <a:solidFill>
                <a:srgbClr val="FF0000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800" b="1" dirty="0">
                  <a:latin typeface="微軟正黑體" pitchFamily="34" charset="-120"/>
                  <a:ea typeface="微軟正黑體" pitchFamily="34" charset="-120"/>
                </a:rPr>
                <a:t>檢索結果再深入檢索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86675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4212" y="828303"/>
            <a:ext cx="8296275" cy="589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標題 1"/>
          <p:cNvSpPr txBox="1">
            <a:spLocks/>
          </p:cNvSpPr>
          <p:nvPr/>
        </p:nvSpPr>
        <p:spPr>
          <a:xfrm>
            <a:off x="594172" y="180232"/>
            <a:ext cx="9433048" cy="720079"/>
          </a:xfrm>
          <a:prstGeom prst="rect">
            <a:avLst/>
          </a:prstGeom>
        </p:spPr>
        <p:txBody>
          <a:bodyPr vert="horz" lIns="99569" tIns="49785" rIns="99569" bIns="49785" rtlCol="0" anchor="ctr">
            <a:normAutofit lnSpcReduction="10000"/>
          </a:bodyPr>
          <a:lstStyle/>
          <a:p>
            <a:pPr marL="0" marR="0" lvl="0" indent="0" algn="ctr" defTabSz="99569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44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瀏覽查詢</a:t>
            </a:r>
            <a:r>
              <a:rPr lang="en-US" altLang="zh-TW" sz="44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-</a:t>
            </a: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期刊或論文</a:t>
            </a:r>
          </a:p>
        </p:txBody>
      </p:sp>
      <p:sp>
        <p:nvSpPr>
          <p:cNvPr id="12" name="矩形 11"/>
          <p:cNvSpPr/>
          <p:nvPr/>
        </p:nvSpPr>
        <p:spPr>
          <a:xfrm>
            <a:off x="1458268" y="5796855"/>
            <a:ext cx="1080120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3" name="群組 12"/>
          <p:cNvGrpSpPr/>
          <p:nvPr/>
        </p:nvGrpSpPr>
        <p:grpSpPr>
          <a:xfrm>
            <a:off x="2538388" y="1827213"/>
            <a:ext cx="6620247" cy="5734050"/>
            <a:chOff x="2538388" y="1827213"/>
            <a:chExt cx="6620247" cy="5734050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86460" y="1827213"/>
              <a:ext cx="5972175" cy="5734050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</p:spPr>
        </p:pic>
        <p:cxnSp>
          <p:nvCxnSpPr>
            <p:cNvPr id="10" name="直線單箭頭接點 9"/>
            <p:cNvCxnSpPr>
              <a:stCxn id="12" idx="3"/>
            </p:cNvCxnSpPr>
            <p:nvPr/>
          </p:nvCxnSpPr>
          <p:spPr>
            <a:xfrm flipV="1">
              <a:off x="2538388" y="5940871"/>
              <a:ext cx="648072" cy="36004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群組 18"/>
          <p:cNvGrpSpPr/>
          <p:nvPr/>
        </p:nvGrpSpPr>
        <p:grpSpPr>
          <a:xfrm>
            <a:off x="8010996" y="2844527"/>
            <a:ext cx="2304256" cy="1944216"/>
            <a:chOff x="8010996" y="2844527"/>
            <a:chExt cx="2304256" cy="1944216"/>
          </a:xfrm>
        </p:grpSpPr>
        <p:sp>
          <p:nvSpPr>
            <p:cNvPr id="14" name="橢圓 13"/>
            <p:cNvSpPr/>
            <p:nvPr/>
          </p:nvSpPr>
          <p:spPr>
            <a:xfrm>
              <a:off x="8659068" y="4284687"/>
              <a:ext cx="504056" cy="50405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直線圖說文字 1 14"/>
            <p:cNvSpPr/>
            <p:nvPr/>
          </p:nvSpPr>
          <p:spPr>
            <a:xfrm>
              <a:off x="8010996" y="2844527"/>
              <a:ext cx="2304256" cy="720080"/>
            </a:xfrm>
            <a:prstGeom prst="borderCallout1">
              <a:avLst>
                <a:gd name="adj1" fmla="val 98421"/>
                <a:gd name="adj2" fmla="val 31962"/>
                <a:gd name="adj3" fmla="val 194466"/>
                <a:gd name="adj4" fmla="val 39176"/>
              </a:avLst>
            </a:prstGeom>
            <a:ln w="28575">
              <a:solidFill>
                <a:srgbClr val="FF0000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800" b="1" dirty="0">
                  <a:latin typeface="微軟正黑體" pitchFamily="34" charset="-120"/>
                  <a:ea typeface="微軟正黑體" pitchFamily="34" charset="-120"/>
                </a:rPr>
                <a:t>加入個人化服務，追蹤期刊出版狀況</a:t>
              </a:r>
            </a:p>
          </p:txBody>
        </p:sp>
      </p:grpSp>
      <p:grpSp>
        <p:nvGrpSpPr>
          <p:cNvPr id="20" name="群組 19"/>
          <p:cNvGrpSpPr/>
          <p:nvPr/>
        </p:nvGrpSpPr>
        <p:grpSpPr>
          <a:xfrm>
            <a:off x="6207125" y="4788743"/>
            <a:ext cx="4486275" cy="2455912"/>
            <a:chOff x="6207125" y="4788743"/>
            <a:chExt cx="4486275" cy="2455912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207125" y="5796855"/>
              <a:ext cx="4486275" cy="1447800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</p:spPr>
        </p:pic>
        <p:cxnSp>
          <p:nvCxnSpPr>
            <p:cNvPr id="17" name="直線單箭頭接點 16"/>
            <p:cNvCxnSpPr/>
            <p:nvPr/>
          </p:nvCxnSpPr>
          <p:spPr>
            <a:xfrm flipH="1">
              <a:off x="8659068" y="4788743"/>
              <a:ext cx="216024" cy="1008112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矩形 17"/>
            <p:cNvSpPr/>
            <p:nvPr/>
          </p:nvSpPr>
          <p:spPr>
            <a:xfrm>
              <a:off x="6642844" y="6588943"/>
              <a:ext cx="3024336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dirty="0">
                  <a:latin typeface="微軟正黑體" pitchFamily="34" charset="-120"/>
                  <a:ea typeface="微軟正黑體" pitchFamily="34" charset="-120"/>
                </a:rPr>
                <a:t>記得要先登入個人帳密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70502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iriti_orange_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iriti_orange_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20356</TotalTime>
  <Words>441</Words>
  <Application>Microsoft Office PowerPoint</Application>
  <PresentationFormat>自訂</PresentationFormat>
  <Paragraphs>76</Paragraphs>
  <Slides>15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15</vt:i4>
      </vt:variant>
    </vt:vector>
  </HeadingPairs>
  <TitlesOfParts>
    <vt:vector size="28" baseType="lpstr">
      <vt:lpstr>Arial Unicode MS</vt:lpstr>
      <vt:lpstr>細明體_HKSCS</vt:lpstr>
      <vt:lpstr>華康新特明體(P)</vt:lpstr>
      <vt:lpstr>微軟正黑體</vt:lpstr>
      <vt:lpstr>新細明體</vt:lpstr>
      <vt:lpstr>標楷體</vt:lpstr>
      <vt:lpstr>Arial</vt:lpstr>
      <vt:lpstr>Calibri</vt:lpstr>
      <vt:lpstr>Garamond</vt:lpstr>
      <vt:lpstr>Times New Roman</vt:lpstr>
      <vt:lpstr>Wingdings</vt:lpstr>
      <vt:lpstr>airiti_orange_1</vt:lpstr>
      <vt:lpstr>airiti_orange_2</vt:lpstr>
      <vt:lpstr>華藝電子資源利用與服務 客家宣教神學院</vt:lpstr>
      <vt:lpstr>PowerPoint 簡報</vt:lpstr>
      <vt:lpstr>PowerPoint 簡報</vt:lpstr>
      <vt:lpstr>華藝線上圖書館-期刊庫、論文庫</vt:lpstr>
      <vt:lpstr>PowerPoint 簡報</vt:lpstr>
      <vt:lpstr>PowerPoint 簡報</vt:lpstr>
      <vt:lpstr>PowerPoint 簡報</vt:lpstr>
      <vt:lpstr>PowerPoint 簡報</vt:lpstr>
      <vt:lpstr>PowerPoint 簡報</vt:lpstr>
      <vt:lpstr>使用期刊卷期線上查詢</vt:lpstr>
      <vt:lpstr>下載閱讀全文</vt:lpstr>
      <vt:lpstr>PowerPoint 簡報</vt:lpstr>
      <vt:lpstr>PowerPoint 簡報</vt:lpstr>
      <vt:lpstr>PowerPoint 簡報</vt:lpstr>
      <vt:lpstr>感謝聆聽，敬請指教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A00796</dc:creator>
  <cp:lastModifiedBy>A00857</cp:lastModifiedBy>
  <cp:revision>343</cp:revision>
  <dcterms:created xsi:type="dcterms:W3CDTF">2016-03-28T06:15:18Z</dcterms:created>
  <dcterms:modified xsi:type="dcterms:W3CDTF">2021-08-19T04:09:13Z</dcterms:modified>
</cp:coreProperties>
</file>